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8" r:id="rId2"/>
    <p:sldId id="256" r:id="rId3"/>
    <p:sldId id="293" r:id="rId4"/>
    <p:sldId id="314" r:id="rId5"/>
    <p:sldId id="259" r:id="rId6"/>
    <p:sldId id="294" r:id="rId7"/>
    <p:sldId id="316" r:id="rId8"/>
    <p:sldId id="317" r:id="rId9"/>
    <p:sldId id="295" r:id="rId10"/>
    <p:sldId id="276" r:id="rId11"/>
    <p:sldId id="309" r:id="rId12"/>
    <p:sldId id="303" r:id="rId13"/>
    <p:sldId id="296" r:id="rId14"/>
    <p:sldId id="307" r:id="rId15"/>
    <p:sldId id="299" r:id="rId16"/>
    <p:sldId id="300" r:id="rId17"/>
    <p:sldId id="269" r:id="rId18"/>
    <p:sldId id="277" r:id="rId19"/>
    <p:sldId id="310" r:id="rId20"/>
    <p:sldId id="311" r:id="rId21"/>
    <p:sldId id="312" r:id="rId22"/>
    <p:sldId id="313" r:id="rId23"/>
    <p:sldId id="315" r:id="rId24"/>
    <p:sldId id="286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9868E-8579-4CA5-8A89-16B2FF9BE745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1858B-7F31-4BE8-859E-C2BCD65E62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538CD-D8F5-4057-B731-F69559163D5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F70B-7BFD-4D5B-9B0F-96CAFE67ACE4}" type="datetimeFigureOut">
              <a:rPr lang="es-ES" smtClean="0"/>
              <a:pPr/>
              <a:t>12/07/2012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F228F-BFA5-4A90-8176-E303061986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contic.es/blog/en-la-nu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abus.usal.es/workshop/pdfs/2/torressalinas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gif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gate.net/" TargetMode="External"/><Relationship Id="rId3" Type="http://schemas.openxmlformats.org/officeDocument/2006/relationships/hyperlink" Target="http://www.facebook.com/" TargetMode="External"/><Relationship Id="rId7" Type="http://schemas.openxmlformats.org/officeDocument/2006/relationships/hyperlink" Target="http://www.academia.edu/" TargetMode="External"/><Relationship Id="rId12" Type="http://schemas.openxmlformats.org/officeDocument/2006/relationships/hyperlink" Target="http://www.plos.org/cms/blo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witter.com/MicrobioUMH" TargetMode="External"/><Relationship Id="rId11" Type="http://schemas.openxmlformats.org/officeDocument/2006/relationships/hyperlink" Target="http://scienceblogs.com/" TargetMode="External"/><Relationship Id="rId5" Type="http://schemas.openxmlformats.org/officeDocument/2006/relationships/hyperlink" Target="http://www.facebook.com/asmfan" TargetMode="External"/><Relationship Id="rId10" Type="http://schemas.openxmlformats.org/officeDocument/2006/relationships/hyperlink" Target="http://www.google.com/reader" TargetMode="External"/><Relationship Id="rId4" Type="http://schemas.openxmlformats.org/officeDocument/2006/relationships/hyperlink" Target="https://twitter.com/" TargetMode="External"/><Relationship Id="rId9" Type="http://schemas.openxmlformats.org/officeDocument/2006/relationships/hyperlink" Target="http://www.researcherid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icrobewiki.kenyon.edu/" TargetMode="External"/><Relationship Id="rId13" Type="http://schemas.openxmlformats.org/officeDocument/2006/relationships/hyperlink" Target="http://www.sciencedaily.com/" TargetMode="External"/><Relationship Id="rId3" Type="http://schemas.openxmlformats.org/officeDocument/2006/relationships/hyperlink" Target="http://blogs.nature.com/" TargetMode="External"/><Relationship Id="rId7" Type="http://schemas.openxmlformats.org/officeDocument/2006/relationships/hyperlink" Target="http://openwetware.org/wiki" TargetMode="External"/><Relationship Id="rId12" Type="http://schemas.openxmlformats.org/officeDocument/2006/relationships/hyperlink" Target="http://www.agenciasinc.e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biologybytes.com/blog/" TargetMode="External"/><Relationship Id="rId11" Type="http://schemas.openxmlformats.org/officeDocument/2006/relationships/hyperlink" Target="http://www.myexperiment.org/" TargetMode="External"/><Relationship Id="rId5" Type="http://schemas.openxmlformats.org/officeDocument/2006/relationships/hyperlink" Target="http://microbiologiaumh.blogspot.com.es/" TargetMode="External"/><Relationship Id="rId10" Type="http://schemas.openxmlformats.org/officeDocument/2006/relationships/hyperlink" Target="http://hubzero.org/" TargetMode="External"/><Relationship Id="rId4" Type="http://schemas.openxmlformats.org/officeDocument/2006/relationships/hyperlink" Target="http://schaechter.asmblog.org/" TargetMode="External"/><Relationship Id="rId9" Type="http://schemas.openxmlformats.org/officeDocument/2006/relationships/hyperlink" Target="http://es.creativecommon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aj.org/" TargetMode="External"/><Relationship Id="rId13" Type="http://schemas.openxmlformats.org/officeDocument/2006/relationships/hyperlink" Target="http://www.delicious.com/" TargetMode="External"/><Relationship Id="rId3" Type="http://schemas.openxmlformats.org/officeDocument/2006/relationships/hyperlink" Target="http://news.sciencemag.org/" TargetMode="External"/><Relationship Id="rId7" Type="http://schemas.openxmlformats.org/officeDocument/2006/relationships/hyperlink" Target="http://openwetware.org/wiki" TargetMode="External"/><Relationship Id="rId12" Type="http://schemas.openxmlformats.org/officeDocument/2006/relationships/hyperlink" Target="http://academic.research.microsoft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os.org/" TargetMode="External"/><Relationship Id="rId11" Type="http://schemas.openxmlformats.org/officeDocument/2006/relationships/hyperlink" Target="http://scholar.google.es/" TargetMode="External"/><Relationship Id="rId5" Type="http://schemas.openxmlformats.org/officeDocument/2006/relationships/hyperlink" Target="http://www.base-search.net/" TargetMode="External"/><Relationship Id="rId10" Type="http://schemas.openxmlformats.org/officeDocument/2006/relationships/hyperlink" Target="http://ocwus.us.es/microbiologia/" TargetMode="External"/><Relationship Id="rId4" Type="http://schemas.openxmlformats.org/officeDocument/2006/relationships/hyperlink" Target="http://schaechter.asmblog.org/" TargetMode="External"/><Relationship Id="rId9" Type="http://schemas.openxmlformats.org/officeDocument/2006/relationships/hyperlink" Target="http://www.ocwconsortium.org/" TargetMode="External"/><Relationship Id="rId14" Type="http://schemas.openxmlformats.org/officeDocument/2006/relationships/hyperlink" Target="http://digg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google.com/" TargetMode="External"/><Relationship Id="rId13" Type="http://schemas.openxmlformats.org/officeDocument/2006/relationships/hyperlink" Target="https://drive.google.com/start" TargetMode="External"/><Relationship Id="rId3" Type="http://schemas.openxmlformats.org/officeDocument/2006/relationships/hyperlink" Target="http://www.citeulike.org/" TargetMode="External"/><Relationship Id="rId7" Type="http://schemas.openxmlformats.org/officeDocument/2006/relationships/hyperlink" Target="http://www.zotero.org/" TargetMode="External"/><Relationship Id="rId12" Type="http://schemas.openxmlformats.org/officeDocument/2006/relationships/hyperlink" Target="https://www.dropbox.com/" TargetMode="External"/><Relationship Id="rId17" Type="http://schemas.openxmlformats.org/officeDocument/2006/relationships/hyperlink" Target="http://www.mindomo.com/" TargetMode="External"/><Relationship Id="rId2" Type="http://schemas.openxmlformats.org/officeDocument/2006/relationships/image" Target="../media/image8.jpeg"/><Relationship Id="rId16" Type="http://schemas.openxmlformats.org/officeDocument/2006/relationships/hyperlink" Target="http://www.scivee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ndeley.com/" TargetMode="External"/><Relationship Id="rId11" Type="http://schemas.openxmlformats.org/officeDocument/2006/relationships/hyperlink" Target="http://whenisgood.net/" TargetMode="External"/><Relationship Id="rId5" Type="http://schemas.openxmlformats.org/officeDocument/2006/relationships/hyperlink" Target="http://www.diigo.com/" TargetMode="External"/><Relationship Id="rId15" Type="http://schemas.openxmlformats.org/officeDocument/2006/relationships/hyperlink" Target="http://www.scribd.com/" TargetMode="External"/><Relationship Id="rId10" Type="http://schemas.openxmlformats.org/officeDocument/2006/relationships/hyperlink" Target="http://doodle.com/" TargetMode="External"/><Relationship Id="rId4" Type="http://schemas.openxmlformats.org/officeDocument/2006/relationships/hyperlink" Target="http://www.connotea.org/" TargetMode="External"/><Relationship Id="rId9" Type="http://schemas.openxmlformats.org/officeDocument/2006/relationships/hyperlink" Target="http://www.google.com/calendar?hl=es" TargetMode="External"/><Relationship Id="rId14" Type="http://schemas.openxmlformats.org/officeDocument/2006/relationships/hyperlink" Target="http://www.slideshare.ne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iun.org/export/sites/Rebiun/pruebaConfig/documentos/Ciencia20_2011.pdf" TargetMode="External"/><Relationship Id="rId7" Type="http://schemas.openxmlformats.org/officeDocument/2006/relationships/hyperlink" Target="http://www.ciberespiral.org/attachments/225_Experiencias_educativas20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vestigacion-psicopedagogica.org/revista/new/ContadorArticulo.php?562" TargetMode="External"/><Relationship Id="rId5" Type="http://schemas.openxmlformats.org/officeDocument/2006/relationships/hyperlink" Target="http://webs.uvigo.es/refiedu/Refiedu/Vol1_2/web_pedro_alma.pdf" TargetMode="External"/><Relationship Id="rId4" Type="http://schemas.openxmlformats.org/officeDocument/2006/relationships/hyperlink" Target="http://www.elprofesionaldelainformacion.com/contenidos/2009/enero/09.pd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abus.usal.es/workshop/pdfs/2/torressalinas.pdf" TargetMode="External"/><Relationship Id="rId3" Type="http://schemas.openxmlformats.org/officeDocument/2006/relationships/hyperlink" Target="http://www.lacuestionuniversitaria.upm.es/web/articulo.php?id_articulo=85" TargetMode="External"/><Relationship Id="rId7" Type="http://schemas.openxmlformats.org/officeDocument/2006/relationships/hyperlink" Target="http://www.heacademy.ac.uk/assets/EvidenceNet/Conole_Alevizou_2010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mbe.asm.org/index.php/jmbe/article/view/219/html_67" TargetMode="External"/><Relationship Id="rId5" Type="http://schemas.openxmlformats.org/officeDocument/2006/relationships/hyperlink" Target="http://www.slideshare.net/davidgadir/la-web-social-y-el-uso-de-sus-herramientas-20-en-la-docencia-universitaria" TargetMode="External"/><Relationship Id="rId4" Type="http://schemas.openxmlformats.org/officeDocument/2006/relationships/hyperlink" Target="http://www.slideshare.net/rrepiso/nuevas-tendencias-en-comunicacin-cientfic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cuestionuniversitaria.upm.es/web/articulo.php?id_articulo=8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biun.org/export/sites/Rebiun/pruebaConfig/documentos/Ciencia20_201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ofe_nu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4953000" cy="59055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609329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Alonso N. En la nube. 2 de septiembre de 2009. En: </a:t>
            </a:r>
            <a:r>
              <a:rPr lang="es-ES" dirty="0" err="1" smtClean="0">
                <a:solidFill>
                  <a:schemeClr val="accent1">
                    <a:lumMod val="50000"/>
                  </a:schemeClr>
                </a:solidFill>
              </a:rPr>
              <a:t>Educ@contic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: el uso de las TIC en el aula [acceso 06 de julio de 2012] . Disponible en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http://www.educacontic.es/blog/en-la-nube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490" y="548680"/>
            <a:ext cx="653873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11560" y="565767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Torres-Salinas D.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Indicadores para una ciencia 2.0. En: Mesa Redonda: Perspectivas de análisis de proyectos digitales. IX </a:t>
            </a:r>
            <a:r>
              <a:rPr lang="es-ES" dirty="0" err="1" smtClean="0">
                <a:solidFill>
                  <a:schemeClr val="accent1">
                    <a:lumMod val="50000"/>
                  </a:schemeClr>
                </a:solidFill>
              </a:rPr>
              <a:t>Workshop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 REBIUN Proyectos Digitales. Salamanca; 1-2 de octubre de 2009 [acceso 15 de junio de 2012]. Disponible en: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http://sabus.usal.es/workshop/pdfs/2/torressalinas.pdf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Objetivo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1556792"/>
            <a:ext cx="8496944" cy="433965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Mostrar a los docentes universitarios en Microbiología el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potencial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 que ofrecen las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herramientas de la web 2.0 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en:</a:t>
            </a:r>
            <a:endParaRPr lang="es-ES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los procesos de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investigación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creación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difusión del conocimiento</a:t>
            </a:r>
          </a:p>
          <a:p>
            <a:pPr>
              <a:buBlip>
                <a:blip r:embed="rId2"/>
              </a:buBlip>
            </a:pP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el proceso de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enseñanza-aprendizaje</a:t>
            </a:r>
          </a:p>
          <a:p>
            <a:pPr>
              <a:buBlip>
                <a:blip r:embed="rId2"/>
              </a:buBlip>
            </a:pP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3600" dirty="0" smtClean="0">
                <a:solidFill>
                  <a:schemeClr val="accent1">
                    <a:lumMod val="50000"/>
                  </a:schemeClr>
                </a:solidFill>
              </a:rPr>
              <a:t>la</a:t>
            </a: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planificación docente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ocencia2.0.jpg"/>
          <p:cNvPicPr>
            <a:picLocks noChangeAspect="1"/>
          </p:cNvPicPr>
          <p:nvPr/>
        </p:nvPicPr>
        <p:blipFill>
          <a:blip r:embed="rId2" cstate="print">
            <a:lum bright="9000"/>
          </a:blip>
          <a:stretch>
            <a:fillRect/>
          </a:stretch>
        </p:blipFill>
        <p:spPr>
          <a:xfrm>
            <a:off x="1432167" y="1124744"/>
            <a:ext cx="6149197" cy="496855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2160240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¿Qué herramientas de la ciencia 2.0 podemos utilizar en la docencia y la investigación?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busqueda de informac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4762814" cy="474164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Búsqueda de información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32040" y="335699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sociales científicas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1560" y="5805264"/>
            <a:ext cx="4436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de datos de científicos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56176" y="5661248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Sindicación de contenidos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308324" cy="176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28800"/>
            <a:ext cx="4065821" cy="117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043608" y="3573016"/>
            <a:ext cx="2304256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lvl="1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sociales</a:t>
            </a:r>
          </a:p>
        </p:txBody>
      </p:sp>
      <p:pic>
        <p:nvPicPr>
          <p:cNvPr id="11" name="10 Imagen" descr="academia.ed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556792"/>
            <a:ext cx="3096344" cy="990830"/>
          </a:xfrm>
          <a:prstGeom prst="rect">
            <a:avLst/>
          </a:prstGeom>
        </p:spPr>
      </p:pic>
      <p:pic>
        <p:nvPicPr>
          <p:cNvPr id="13" name="12 Imagen" descr="researchga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2348880"/>
            <a:ext cx="2819400" cy="1036320"/>
          </a:xfrm>
          <a:prstGeom prst="rect">
            <a:avLst/>
          </a:prstGeom>
        </p:spPr>
      </p:pic>
      <p:pic>
        <p:nvPicPr>
          <p:cNvPr id="14" name="13 Imagen" descr="rid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4869160"/>
            <a:ext cx="4352276" cy="936104"/>
          </a:xfrm>
          <a:prstGeom prst="rect">
            <a:avLst/>
          </a:prstGeom>
        </p:spPr>
      </p:pic>
      <p:pic>
        <p:nvPicPr>
          <p:cNvPr id="15" name="14 Imagen" descr="google rea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221088"/>
            <a:ext cx="1524372" cy="144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wiki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835696" y="1844824"/>
            <a:ext cx="5211629" cy="398234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Creación de contenidos y difusión de resultados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39952" y="342900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07704" y="594928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Wikis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14 Imagen" descr="microbew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149080"/>
            <a:ext cx="1368152" cy="1368152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348880"/>
            <a:ext cx="5548858" cy="6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844824"/>
            <a:ext cx="2808312" cy="59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844824"/>
            <a:ext cx="2592288" cy="58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plos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2924944"/>
            <a:ext cx="2265729" cy="453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844824"/>
            <a:ext cx="2376264" cy="6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scienceblog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2924944"/>
            <a:ext cx="2736304" cy="636147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940152" y="558924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 intelectual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creative commons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8144" y="4077072"/>
            <a:ext cx="1973580" cy="1478280"/>
          </a:xfrm>
          <a:prstGeom prst="rect">
            <a:avLst/>
          </a:prstGeom>
        </p:spPr>
      </p:pic>
      <p:pic>
        <p:nvPicPr>
          <p:cNvPr id="16" name="15 Imagen" descr="openwetwar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9592" y="5517232"/>
            <a:ext cx="3244200" cy="354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difusion1.jpg"/>
          <p:cNvPicPr>
            <a:picLocks noChangeAspect="1"/>
          </p:cNvPicPr>
          <p:nvPr/>
        </p:nvPicPr>
        <p:blipFill>
          <a:blip r:embed="rId2" cstate="print">
            <a:lum bright="7000"/>
          </a:blip>
          <a:stretch>
            <a:fillRect/>
          </a:stretch>
        </p:blipFill>
        <p:spPr>
          <a:xfrm>
            <a:off x="2267744" y="1772816"/>
            <a:ext cx="4320480" cy="432048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Creación de contenidos y difusión de resultados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63888" y="63347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abierto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932040" y="3140968"/>
            <a:ext cx="3372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</a:t>
            </a:r>
          </a:p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noticias científicas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9552" y="3861048"/>
            <a:ext cx="32231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Plataformas </a:t>
            </a:r>
          </a:p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investigación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 descr="hubz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996952"/>
            <a:ext cx="2705100" cy="822960"/>
          </a:xfrm>
          <a:prstGeom prst="rect">
            <a:avLst/>
          </a:prstGeom>
        </p:spPr>
      </p:pic>
      <p:pic>
        <p:nvPicPr>
          <p:cNvPr id="18" name="17 Imagen" descr="myexperi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636912"/>
            <a:ext cx="2713689" cy="517396"/>
          </a:xfrm>
          <a:prstGeom prst="rect">
            <a:avLst/>
          </a:prstGeom>
        </p:spPr>
      </p:pic>
      <p:pic>
        <p:nvPicPr>
          <p:cNvPr id="30" name="29 Imagen" descr="pl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5589240"/>
            <a:ext cx="1975108" cy="605168"/>
          </a:xfrm>
          <a:prstGeom prst="rect">
            <a:avLst/>
          </a:prstGeom>
        </p:spPr>
      </p:pic>
      <p:pic>
        <p:nvPicPr>
          <p:cNvPr id="19" name="18 Imagen" descr="bas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869160"/>
            <a:ext cx="2829788" cy="720080"/>
          </a:xfrm>
          <a:prstGeom prst="rect">
            <a:avLst/>
          </a:prstGeom>
        </p:spPr>
      </p:pic>
      <p:pic>
        <p:nvPicPr>
          <p:cNvPr id="20" name="19 Imagen" descr="ocwconsortium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5805264"/>
            <a:ext cx="1691640" cy="685800"/>
          </a:xfrm>
          <a:prstGeom prst="rect">
            <a:avLst/>
          </a:prstGeom>
        </p:spPr>
      </p:pic>
      <p:pic>
        <p:nvPicPr>
          <p:cNvPr id="21" name="20 Imagen" descr="doaj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5517232"/>
            <a:ext cx="2254164" cy="688464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3623" y="2492896"/>
            <a:ext cx="2376264" cy="51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Imagen" descr="ocwsevill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4128" y="5589240"/>
            <a:ext cx="2100064" cy="393762"/>
          </a:xfrm>
          <a:prstGeom prst="rect">
            <a:avLst/>
          </a:prstGeom>
        </p:spPr>
      </p:pic>
      <p:pic>
        <p:nvPicPr>
          <p:cNvPr id="22" name="21 Imagen" descr="sciencedaily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1772816"/>
            <a:ext cx="2117887" cy="720081"/>
          </a:xfrm>
          <a:prstGeom prst="rect">
            <a:avLst/>
          </a:prstGeom>
        </p:spPr>
      </p:pic>
      <p:pic>
        <p:nvPicPr>
          <p:cNvPr id="26" name="25 Imagen" descr="sciencema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0232" y="1556792"/>
            <a:ext cx="1476754" cy="979152"/>
          </a:xfrm>
          <a:prstGeom prst="rect">
            <a:avLst/>
          </a:prstGeom>
        </p:spPr>
      </p:pic>
      <p:pic>
        <p:nvPicPr>
          <p:cNvPr id="24" name="23 Imagen" descr="sin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0232" y="2540710"/>
            <a:ext cx="2072829" cy="69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marcadores sociales1.jpg"/>
          <p:cNvPicPr>
            <a:picLocks noChangeAspect="1"/>
          </p:cNvPicPr>
          <p:nvPr/>
        </p:nvPicPr>
        <p:blipFill>
          <a:blip r:embed="rId2" cstate="print">
            <a:lum bright="14000"/>
          </a:blip>
          <a:stretch>
            <a:fillRect/>
          </a:stretch>
        </p:blipFill>
        <p:spPr>
          <a:xfrm>
            <a:off x="1907704" y="1628800"/>
            <a:ext cx="5270390" cy="3947705"/>
          </a:xfrm>
          <a:prstGeom prst="rect">
            <a:avLst/>
          </a:prstGeom>
        </p:spPr>
      </p:pic>
      <p:pic>
        <p:nvPicPr>
          <p:cNvPr id="17" name="16 Imagen" descr="dii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509120"/>
            <a:ext cx="1584176" cy="1188132"/>
          </a:xfrm>
          <a:prstGeom prst="rect">
            <a:avLst/>
          </a:prstGeom>
        </p:spPr>
      </p:pic>
      <p:pic>
        <p:nvPicPr>
          <p:cNvPr id="10" name="9 Imagen" descr="delicio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852936"/>
            <a:ext cx="2211092" cy="16561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Evaluación y gestión de la información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56612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Marcadores sociales </a:t>
            </a:r>
          </a:p>
        </p:txBody>
      </p:sp>
      <p:pic>
        <p:nvPicPr>
          <p:cNvPr id="8" name="7 Imagen" descr="dig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140968"/>
            <a:ext cx="720080" cy="720080"/>
          </a:xfrm>
          <a:prstGeom prst="rect">
            <a:avLst/>
          </a:prstGeom>
        </p:spPr>
      </p:pic>
      <p:pic>
        <p:nvPicPr>
          <p:cNvPr id="9" name="8 Imagen" descr="citeulik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221088"/>
            <a:ext cx="2726488" cy="504056"/>
          </a:xfrm>
          <a:prstGeom prst="rect">
            <a:avLst/>
          </a:prstGeom>
        </p:spPr>
      </p:pic>
      <p:pic>
        <p:nvPicPr>
          <p:cNvPr id="12" name="11 Imagen" descr="zoter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3429000"/>
            <a:ext cx="1828800" cy="487680"/>
          </a:xfrm>
          <a:prstGeom prst="rect">
            <a:avLst/>
          </a:prstGeom>
        </p:spPr>
      </p:pic>
      <p:pic>
        <p:nvPicPr>
          <p:cNvPr id="13" name="12 Imagen" descr="logo-mendele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4797152"/>
            <a:ext cx="2628900" cy="61722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131840" y="24208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Índices de citas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 descr="google schol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720" y="1268760"/>
            <a:ext cx="2286000" cy="990600"/>
          </a:xfrm>
          <a:prstGeom prst="rect">
            <a:avLst/>
          </a:prstGeom>
        </p:spPr>
      </p:pic>
      <p:pic>
        <p:nvPicPr>
          <p:cNvPr id="15" name="14 Imagen" descr="microsoft academic sear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4008" y="1484784"/>
            <a:ext cx="1968254" cy="660318"/>
          </a:xfrm>
          <a:prstGeom prst="rect">
            <a:avLst/>
          </a:prstGeom>
        </p:spPr>
      </p:pic>
      <p:pic>
        <p:nvPicPr>
          <p:cNvPr id="16" name="15 Imagen" descr="connotea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5976" y="4077072"/>
            <a:ext cx="1921861" cy="789806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1377823" y="6165304"/>
            <a:ext cx="5930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gestores de referencias bibliográficas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rcadores sociales.jpg"/>
          <p:cNvPicPr>
            <a:picLocks noChangeAspect="1"/>
          </p:cNvPicPr>
          <p:nvPr/>
        </p:nvPicPr>
        <p:blipFill>
          <a:blip r:embed="rId2" cstate="print">
            <a:lum bright="16000"/>
          </a:blip>
          <a:stretch>
            <a:fillRect/>
          </a:stretch>
        </p:blipFill>
        <p:spPr>
          <a:xfrm>
            <a:off x="2339752" y="1772816"/>
            <a:ext cx="4184321" cy="3913783"/>
          </a:xfrm>
          <a:prstGeom prst="rect">
            <a:avLst/>
          </a:prstGeom>
        </p:spPr>
      </p:pic>
      <p:pic>
        <p:nvPicPr>
          <p:cNvPr id="15" name="14 Imagen" descr="google dr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284984"/>
            <a:ext cx="1676400" cy="1676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Instrumentos participativos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12 Imagen" descr="google doc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44824"/>
            <a:ext cx="1264920" cy="1196340"/>
          </a:xfrm>
          <a:prstGeom prst="rect">
            <a:avLst/>
          </a:prstGeom>
        </p:spPr>
      </p:pic>
      <p:pic>
        <p:nvPicPr>
          <p:cNvPr id="14" name="13 Imagen" descr="dropbox_logo_ho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861048"/>
            <a:ext cx="2209800" cy="571500"/>
          </a:xfrm>
          <a:prstGeom prst="rect">
            <a:avLst/>
          </a:prstGeom>
        </p:spPr>
      </p:pic>
      <p:pic>
        <p:nvPicPr>
          <p:cNvPr id="16" name="15 Imagen" descr="mindom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5085184"/>
            <a:ext cx="1601119" cy="1512168"/>
          </a:xfrm>
          <a:prstGeom prst="rect">
            <a:avLst/>
          </a:prstGeom>
        </p:spPr>
      </p:pic>
      <p:pic>
        <p:nvPicPr>
          <p:cNvPr id="17" name="16 Imagen" descr="scrib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5373216"/>
            <a:ext cx="1844338" cy="768474"/>
          </a:xfrm>
          <a:prstGeom prst="rect">
            <a:avLst/>
          </a:prstGeom>
        </p:spPr>
      </p:pic>
      <p:pic>
        <p:nvPicPr>
          <p:cNvPr id="18" name="17 Imagen" descr="slidesha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3933056"/>
            <a:ext cx="2304256" cy="794156"/>
          </a:xfrm>
          <a:prstGeom prst="rect">
            <a:avLst/>
          </a:prstGeom>
        </p:spPr>
      </p:pic>
      <p:pic>
        <p:nvPicPr>
          <p:cNvPr id="19" name="18 Imagen" descr="google calenda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1628800"/>
            <a:ext cx="1378446" cy="1470342"/>
          </a:xfrm>
          <a:prstGeom prst="rect">
            <a:avLst/>
          </a:prstGeom>
        </p:spPr>
      </p:pic>
      <p:pic>
        <p:nvPicPr>
          <p:cNvPr id="20" name="19 Imagen" descr="doodl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4128" y="1916832"/>
            <a:ext cx="1872208" cy="417371"/>
          </a:xfrm>
          <a:prstGeom prst="rect">
            <a:avLst/>
          </a:prstGeom>
        </p:spPr>
      </p:pic>
      <p:pic>
        <p:nvPicPr>
          <p:cNvPr id="21" name="20 Imagen" descr="whenisgood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56176" y="2708920"/>
            <a:ext cx="2316088" cy="579022"/>
          </a:xfrm>
          <a:prstGeom prst="rect">
            <a:avLst/>
          </a:prstGeom>
        </p:spPr>
      </p:pic>
      <p:pic>
        <p:nvPicPr>
          <p:cNvPr id="12" name="11 Imagen" descr="scive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91880" y="5301208"/>
            <a:ext cx="2100497" cy="950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295128" y="1124744"/>
          <a:ext cx="7848872" cy="5400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240360"/>
                <a:gridCol w="4608512"/>
              </a:tblGrid>
              <a:tr h="360000">
                <a:tc gridSpan="2"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Redes</a:t>
                      </a:r>
                      <a:r>
                        <a:rPr lang="es-ES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sociales: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Facebook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3"/>
                        </a:rPr>
                        <a:t>http://www.facebook.com/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Twitter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4"/>
                        </a:rPr>
                        <a:t>https://twitter.com/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ASM en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Facebook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5"/>
                        </a:rPr>
                        <a:t>http://www.facebook.com/asmfan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MicrobioUMH</a:t>
                      </a: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en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Twitter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6"/>
                        </a:rPr>
                        <a:t>http://twitter.com/MicrobioUMH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 gridSpan="2"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Redes</a:t>
                      </a:r>
                      <a:r>
                        <a:rPr lang="es-ES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sociales científicas: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Academia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hlinkClick r:id="rId7"/>
                        </a:rPr>
                        <a:t>http://www.academia.edu</a:t>
                      </a:r>
                      <a:r>
                        <a:rPr lang="es-ES" sz="1600" kern="1200" baseline="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ResearchGate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hlinkClick r:id="rId8"/>
                        </a:rPr>
                        <a:t>http://www.researchgate.net</a:t>
                      </a:r>
                      <a:r>
                        <a:rPr lang="es-ES" sz="1600" kern="1200" baseline="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 gridSpan="2"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Bases</a:t>
                      </a:r>
                      <a:r>
                        <a:rPr lang="es-ES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de datos de científicos: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Researcher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ID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hlinkClick r:id="rId9"/>
                        </a:rPr>
                        <a:t>http://www.researcherid.com</a:t>
                      </a:r>
                      <a:r>
                        <a:rPr lang="es-ES" sz="1600" kern="1200" baseline="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Sindicación de contenidos: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Google Reader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hlinkClick r:id="rId10"/>
                        </a:rPr>
                        <a:t>http://www.google.com/reader</a:t>
                      </a:r>
                      <a:r>
                        <a:rPr lang="es-ES" sz="1600" kern="1200" dirty="0" smtClean="0"/>
                        <a:t> </a:t>
                      </a:r>
                      <a:endParaRPr lang="es-ES" sz="1600" b="0" i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Blogs: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Blogs</a:t>
                      </a:r>
                      <a:endParaRPr lang="es-ES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http://scienceblogs.com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PLoS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Blog</a:t>
                      </a:r>
                      <a:endParaRPr lang="es-ES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http://www.plos.org/cms/blog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Servicios 2.0 seleccionados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295128" y="1052736"/>
          <a:ext cx="7848872" cy="5619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240360"/>
                <a:gridCol w="4608512"/>
              </a:tblGrid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Blogs de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Nature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hlinkClick r:id="rId3"/>
                        </a:rPr>
                        <a:t>http://blogs.nature.com</a:t>
                      </a:r>
                      <a:r>
                        <a:rPr lang="es-ES" sz="1600" kern="1200" baseline="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Small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Things</a:t>
                      </a: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Considered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4"/>
                        </a:rPr>
                        <a:t>http://schaechter.asmblog.org/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Microbiología</a:t>
                      </a:r>
                      <a:r>
                        <a:rPr lang="es-E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UMH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hlinkClick r:id="rId5"/>
                        </a:rPr>
                        <a:t>http://microbiologiaumh.blogspot.com.es/</a:t>
                      </a:r>
                      <a:r>
                        <a:rPr lang="es-ES" sz="1600" dirty="0" smtClean="0"/>
                        <a:t> 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MicrobiologyBytes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hlinkClick r:id="rId6"/>
                        </a:rPr>
                        <a:t>http://www.microbiologybytes.com/blog/</a:t>
                      </a:r>
                      <a:r>
                        <a:rPr lang="es-ES" sz="1600" dirty="0" smtClean="0"/>
                        <a:t> 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s-ES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Wikis: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nl-NL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Open Wet Ware</a:t>
                      </a:r>
                      <a:endParaRPr lang="es-ES" sz="16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baseline="0" dirty="0" smtClean="0">
                          <a:hlinkClick r:id="rId7"/>
                        </a:rPr>
                        <a:t>http://openwetware.org/wiki</a:t>
                      </a:r>
                      <a:r>
                        <a:rPr lang="nl-NL" sz="1600" kern="1200" baseline="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MicrobeWiki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8"/>
                        </a:rPr>
                        <a:t>http://microbewiki.kenyon.edu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Propiedad intelectual: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b="0" i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Creative</a:t>
                      </a:r>
                      <a:r>
                        <a:rPr lang="es-E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Commons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9"/>
                        </a:rPr>
                        <a:t>http://es.creativecommons.org/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Plataformas</a:t>
                      </a:r>
                      <a:r>
                        <a:rPr lang="es-ES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para la investigación: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HUBzero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baseline="0" dirty="0" smtClean="0">
                          <a:hlinkClick r:id="rId10"/>
                        </a:rPr>
                        <a:t>http://hubzero.org</a:t>
                      </a:r>
                      <a:r>
                        <a:rPr lang="es-ES" sz="1600" kern="1200" baseline="0" dirty="0" smtClean="0"/>
                        <a:t> </a:t>
                      </a:r>
                      <a:endParaRPr lang="es-ES" sz="16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MyExperiment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baseline="0" dirty="0" smtClean="0">
                          <a:hlinkClick r:id="rId11"/>
                        </a:rPr>
                        <a:t>http://www.myexperiment.org</a:t>
                      </a:r>
                      <a:r>
                        <a:rPr lang="es-ES" sz="1600" kern="1200" baseline="0" dirty="0" smtClean="0"/>
                        <a:t> </a:t>
                      </a:r>
                      <a:endParaRPr lang="es-ES" sz="16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Servicios de noticias científicas: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Servicio de Información y Noticias Científicas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baseline="0" dirty="0" smtClean="0">
                          <a:hlinkClick r:id="rId12"/>
                        </a:rPr>
                        <a:t>http://www.agenciasinc.es</a:t>
                      </a:r>
                      <a:r>
                        <a:rPr lang="es-ES" sz="1600" kern="1200" baseline="0" dirty="0" smtClean="0"/>
                        <a:t> </a:t>
                      </a:r>
                      <a:endParaRPr lang="es-ES" sz="16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ScienceDaily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baseline="0" dirty="0" smtClean="0">
                          <a:hlinkClick r:id="rId13"/>
                        </a:rPr>
                        <a:t>http://www.sciencedaily.com</a:t>
                      </a:r>
                      <a:r>
                        <a:rPr lang="es-ES" sz="1600" kern="1200" baseline="0" dirty="0" smtClean="0"/>
                        <a:t> </a:t>
                      </a:r>
                      <a:endParaRPr lang="es-E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Servicios 2.0 seleccionados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39000"/>
          </a:blip>
          <a:srcRect/>
          <a:stretch>
            <a:fillRect/>
          </a:stretch>
        </p:blipFill>
        <p:spPr bwMode="auto">
          <a:xfrm>
            <a:off x="0" y="260648"/>
            <a:ext cx="9144000" cy="64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954004" y="3645024"/>
            <a:ext cx="7308000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Mar Sanz, Carmen Muñoz, Cristina Ortiz</a:t>
            </a:r>
          </a:p>
          <a:p>
            <a:pPr algn="r"/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UCM. Facultad de Veterinaria. Biblioteca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2132856"/>
            <a:ext cx="7560840" cy="936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 smtClean="0">
                <a:solidFill>
                  <a:schemeClr val="accent1">
                    <a:lumMod val="50000"/>
                  </a:schemeClr>
                </a:solidFill>
              </a:rPr>
              <a:t>Microbiología y Ciencia 2.0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5536" y="5805264"/>
            <a:ext cx="8352928" cy="8280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4 Imagen" descr="buc_logo_nuevo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45024"/>
            <a:ext cx="1373677" cy="64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95536" y="587727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I Reunión de Docencia y Difusión de la Microbiología</a:t>
            </a:r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Madrid, 12-13 de julio de 2012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805264"/>
            <a:ext cx="183513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295128" y="1019760"/>
          <a:ext cx="7848872" cy="5838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240360"/>
                <a:gridCol w="4608512"/>
              </a:tblGrid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News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hlinkClick r:id="rId3"/>
                        </a:rPr>
                        <a:t>http://news.sciencemag.org/</a:t>
                      </a:r>
                      <a:r>
                        <a:rPr lang="es-ES" sz="1600" kern="1200" baseline="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2.0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smtClean="0">
                          <a:hlinkClick r:id="rId4"/>
                        </a:rPr>
                        <a:t>http://schaechter.asmblog.org/</a:t>
                      </a:r>
                      <a:r>
                        <a:rPr lang="es-ES" sz="160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Acceso abierto: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BASE -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Bielefeld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Academic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Search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Engine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http://www.base-search.net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Library of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http://www.plos.org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nl-NL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Open Wet Ware</a:t>
                      </a:r>
                      <a:endParaRPr lang="es-ES" sz="16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baseline="0" dirty="0" smtClean="0">
                          <a:hlinkClick r:id="rId7"/>
                        </a:rPr>
                        <a:t>http://openwetware.org/wiki</a:t>
                      </a:r>
                      <a:r>
                        <a:rPr lang="nl-NL" sz="1600" kern="1200" baseline="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DOAJ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8"/>
                        </a:rPr>
                        <a:t>http://www.doaj.org/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OpenCourseWare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i="0" dirty="0" smtClean="0">
                          <a:hlinkClick r:id="rId9"/>
                        </a:rPr>
                        <a:t>http://www.ocwconsortium.org/</a:t>
                      </a:r>
                      <a:r>
                        <a:rPr lang="es-ES" sz="1600" b="0" i="0" dirty="0" smtClean="0"/>
                        <a:t> </a:t>
                      </a:r>
                      <a:endParaRPr lang="es-ES" sz="1600" b="0" i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OpenCourseWare</a:t>
                      </a:r>
                      <a:r>
                        <a:rPr lang="es-E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de la Universidad de Sevilla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hlinkClick r:id="rId10"/>
                        </a:rPr>
                        <a:t>http://ocwus.us.es/microbiologia/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Índices de citas: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Google Académico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http://scholar.google.es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Microsoft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Academic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Search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baseline="0" dirty="0" smtClean="0">
                          <a:hlinkClick r:id="rId12"/>
                        </a:rPr>
                        <a:t>http://academic.research.microsoft.com/</a:t>
                      </a:r>
                      <a:r>
                        <a:rPr lang="es-ES" sz="1600" kern="1200" baseline="0" dirty="0" smtClean="0"/>
                        <a:t> </a:t>
                      </a:r>
                      <a:endParaRPr lang="es-ES" sz="1600" dirty="0" smtClean="0"/>
                    </a:p>
                  </a:txBody>
                  <a:tcPr/>
                </a:tc>
              </a:tr>
              <a:tr h="360000">
                <a:tc gridSpan="2">
                  <a:txBody>
                    <a:bodyPr/>
                    <a:lstStyle/>
                    <a:p>
                      <a:r>
                        <a:rPr lang="es-ES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Marcadores</a:t>
                      </a:r>
                      <a:r>
                        <a:rPr lang="es-ES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sociales y gestores de referencias bibliográficas: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Delicious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http://www.delicious.com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Digg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http://digg.com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Servicios 2.0 seleccionados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295128" y="1098000"/>
          <a:ext cx="7848872" cy="5760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240360"/>
                <a:gridCol w="4608512"/>
              </a:tblGrid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CiteUlike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http://www.citeulike.org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Connotea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http://www.connotea.org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Diigo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http://www.diigo.com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Mendeley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http://www.mendeley.com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s-ES" sz="16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Zotero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http://www.zotero.org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s-ES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Instrumentos participativos:</a:t>
                      </a:r>
                      <a:endParaRPr lang="es-E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Google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Docs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http://docs.google.com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Google</a:t>
                      </a:r>
                      <a:r>
                        <a:rPr lang="es-E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Calendar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hlinkClick r:id="rId9"/>
                        </a:rPr>
                        <a:t>www.google.com/calendar?hl=es</a:t>
                      </a:r>
                      <a:r>
                        <a:rPr lang="es-ES" sz="16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es-ES" sz="16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Doodle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hlinkClick r:id="rId10"/>
                        </a:rPr>
                        <a:t>http://doodle.com/</a:t>
                      </a: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s-ES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WhenIsGood</a:t>
                      </a:r>
                      <a:endParaRPr lang="es-E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hlinkClick r:id="rId11"/>
                        </a:rPr>
                        <a:t>http://whenisgood.net/</a:t>
                      </a: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s-ES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Dropbox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hlinkClick r:id="rId12"/>
                        </a:rPr>
                        <a:t>https://www.dropbox.com/</a:t>
                      </a:r>
                      <a:r>
                        <a:rPr lang="es-ES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es-ES" sz="16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Google Drive</a:t>
                      </a:r>
                      <a:endParaRPr lang="es-E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hlinkClick r:id="rId13"/>
                        </a:rPr>
                        <a:t>https://drive.google.com/start</a:t>
                      </a:r>
                      <a:r>
                        <a:rPr lang="es-ES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SlideShare</a:t>
                      </a:r>
                      <a:endParaRPr lang="es-E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http://www.slideshare.net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Scribd</a:t>
                      </a:r>
                      <a:endParaRPr lang="es-E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http://www.scribd.com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SciVee</a:t>
                      </a:r>
                      <a:endParaRPr lang="es-E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http://www.scivee.tv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s-ES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s-ES" sz="16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Mindomo</a:t>
                      </a:r>
                      <a:endParaRPr lang="es-E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http://www.mindomo.com</a:t>
                      </a:r>
                      <a:r>
                        <a:rPr lang="es-ES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Servicios 2.0 seleccionados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Bibliografía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1052736"/>
            <a:ext cx="82809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REBIUN. Ciencia 2.0: aplicación de la web social a la investigación. Ed.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rev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. y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act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. Madrid: REBIUN; 2011 [acceso 09 de junio de 2012]. Disponible en: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http://www.rebiun.org/export/sites/Rebiun/pruebaConfig/documentos/Ciencia20_2011.pdf</a:t>
            </a:r>
            <a:endParaRPr lang="es-E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Cabezas-Clavijo A, Torres-Salinas D, Delgado-López-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Cózar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E. Ciencia 2.0: catálogo de herramientas e implicaciones para la actividad investigadora.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Prof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inf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. 2009 [acceso 11 de junio de 2012];18(1):72-78. Disponible en: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http://www.elprofesionaldelainformacion.com/contenidos/2009/enero/09.pdf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Cuesta Morales P, Gómez Rodríguez AM. Web 2.0 e Educación.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Rev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formación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innov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educ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univ.  2008 [acceso 09 de junio de 2012];1(2):52-57. Disponible en: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http://webs.uvigo.es/refiedu/Refiedu/Vol1_2/web_pedro_alma.pdf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Flores O,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Verdú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N, Giménez P, Juárez J,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Mur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JA,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Menduiña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C. Web 2.0 en la docencia universitaria: aprendizaje colaborativo a través de la tecnología.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Rev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electrón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investig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psicoeduc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psicopedag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. 2011 [acceso 11 de junio de 2012];9(2):931-960. Disponible en: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http://www.investigacion-psicopedagogica.org/revista/new/ContadorArticulo.php?562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Cuesta Morales P. Utilizando herramientas de la web 2.0 en la coordinación docente.  En: Hernández Ortega J,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Pennesi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Fruscio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M, Sobrino López D,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Vánzquez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Gutiérrez A, coordinadores. Experiencias educativas en las aulas del siglo XXI: innovación con TIC. Barcelona: Ariel; 2011 [acceso 12 de junio de 2012]. p. 248-251. Disponible en: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http://www.ciberespiral.org/attachments/225_Experiencias_educativas20.pdf </a:t>
            </a:r>
            <a:endParaRPr lang="es-E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Arroyo Vázquez N. ¿Web 2? ¿web social? ¿qué es eso?. Educación y biblioteca. 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2007;161:69-74</a:t>
            </a:r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Bibliografía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1052736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Fernández-Coca A. El uso de las redes 2.0 como herramienta de conquista del interés por la materia.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La Cuestión Universitaria. 2011 [acceso 20 de junio de 2012];7:69-83. Disponible en: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http://www.lacuestionuniversitaria.upm.es/web/articulo.php?id_articulo=85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Repiso R. Nuevas tendencias en comunicación científica: Ciencia 2.0 y divulgación científica. En:  II Congreso internacional Sociedad Digital. Madrid; 26 de octubre de 2011 [acceso 15 de junio de 2012]. Disponible en: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http://www.slideshare.net/rrepiso/nuevas-tendencias-en-comunicacin-cientfica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Gómez Domínguez D. La Web Social y el uso de sus herramientas 2.0 en la docencia universitaria. Granada; 10-12 y 17-19 de mayo de 2011 [acceso 6 de junio de 2012]. Disponible en: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http://www.slideshare.net/davidgadir/la-web-social-y-el-uso-de-sus-herramientas-20-en-la-docencia-universitaria</a:t>
            </a:r>
            <a:endParaRPr lang="es-E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Shee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K,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Strong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M, Guido NJ,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Lue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RA,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Church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GM,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Viel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A.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Research, Collaboration, and Open Science Using Web 2.0.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microbiol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biol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educ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. 2010 [acceso 6 de junio de 2012];11(2):130-134. Disponible en: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http://jmbe.asm.org/index.php/jmbe/article/view/219/html_67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Conole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G,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Alevizou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P.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 literature review of the use of Web 2.0 tools in Higher Education: a report commissioned by the Higher Education Academy.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Walton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Hall: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Open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University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;  2010 [acceso 7 de junio de 2012]. Disponible en: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http://www.heacademy.ac.uk/assets/EvidenceNet/Conole_Alevizou_2010.pdf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Torres-Salinas D.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Indicadores para una ciencia 2.0. En: Mesa Redonda: Perspectivas de análisis de proyectos digitales. IX 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</a:rPr>
              <a:t>Workshop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REBIUN Proyectos Digitales. Salamanca; 1-2 de octubre de 2009 [acceso 15 de junio de 2012]. Disponible en: 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hlinkClick r:id="rId8"/>
              </a:rPr>
              <a:t>http://sabus.usal.es/workshop/pdfs/2/torressalinas.pdf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92375"/>
            <a:ext cx="456882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484313"/>
            <a:ext cx="54038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nfoxicac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4636900" cy="3076054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Contexto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4 Imagen" descr="fotoEE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24744"/>
            <a:ext cx="3240360" cy="3318307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9" name="8 Imagen" descr="tic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717032"/>
            <a:ext cx="4006563" cy="2924944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¿Dónde buscamos hoy día la información?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2204864"/>
            <a:ext cx="8064896" cy="390876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4400" b="1" dirty="0" smtClean="0">
                <a:solidFill>
                  <a:schemeClr val="accent1">
                    <a:lumMod val="50000"/>
                  </a:schemeClr>
                </a:solidFill>
              </a:rPr>
              <a:t> Documentos científicos y de divulgación</a:t>
            </a:r>
          </a:p>
          <a:p>
            <a:pPr>
              <a:buBlip>
                <a:blip r:embed="rId2"/>
              </a:buBlip>
            </a:pPr>
            <a:r>
              <a:rPr lang="es-ES" sz="4400" b="1" dirty="0" smtClean="0">
                <a:solidFill>
                  <a:schemeClr val="accent1">
                    <a:lumMod val="50000"/>
                  </a:schemeClr>
                </a:solidFill>
              </a:rPr>
              <a:t> Libros</a:t>
            </a:r>
          </a:p>
          <a:p>
            <a:pPr>
              <a:buBlip>
                <a:blip r:embed="rId2"/>
              </a:buBlip>
            </a:pPr>
            <a:r>
              <a:rPr lang="es-ES" sz="4400" b="1" dirty="0" smtClean="0">
                <a:solidFill>
                  <a:schemeClr val="accent1">
                    <a:lumMod val="50000"/>
                  </a:schemeClr>
                </a:solidFill>
              </a:rPr>
              <a:t> Páginas web nativas</a:t>
            </a:r>
          </a:p>
          <a:p>
            <a:pPr>
              <a:buBlip>
                <a:blip r:embed="rId2"/>
              </a:buBlip>
            </a:pPr>
            <a:r>
              <a:rPr lang="es-E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7200" b="1" dirty="0" smtClean="0">
                <a:solidFill>
                  <a:schemeClr val="accent1">
                    <a:lumMod val="50000"/>
                  </a:schemeClr>
                </a:solidFill>
              </a:rPr>
              <a:t>Web 2.0</a:t>
            </a:r>
            <a:endParaRPr lang="es-E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248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2936"/>
            <a:ext cx="2304256" cy="151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95536" y="2060848"/>
            <a:ext cx="4075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Conjunto de herramientas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88024" y="1916832"/>
            <a:ext cx="392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Web como plataforma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40788" y="4725144"/>
            <a:ext cx="3303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Inteligencia colectiva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47864" y="6334780"/>
            <a:ext cx="2405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sociales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55576" y="5301208"/>
            <a:ext cx="1358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7 Imagen" descr="herramient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04664"/>
            <a:ext cx="2058624" cy="1584176"/>
          </a:xfrm>
          <a:prstGeom prst="rect">
            <a:avLst/>
          </a:prstGeom>
        </p:spPr>
      </p:pic>
      <p:pic>
        <p:nvPicPr>
          <p:cNvPr id="9" name="8 Imagen" descr="web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6852" y="3284984"/>
            <a:ext cx="2133972" cy="153755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620688"/>
            <a:ext cx="1512168" cy="135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068960"/>
            <a:ext cx="2016224" cy="228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r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750604"/>
            <a:ext cx="1897380" cy="154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¿Por qué aplicar las herramientas de la web 2.0 a la docencia?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700808"/>
            <a:ext cx="7920880" cy="400109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dirty="0" smtClean="0"/>
              <a:t>	</a:t>
            </a:r>
            <a:r>
              <a:rPr lang="es-ES" sz="3000" dirty="0" smtClean="0">
                <a:solidFill>
                  <a:schemeClr val="accent1">
                    <a:lumMod val="50000"/>
                  </a:schemeClr>
                </a:solidFill>
              </a:rPr>
              <a:t>…mi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intención</a:t>
            </a:r>
            <a:r>
              <a:rPr lang="es-ES" sz="3000" dirty="0" smtClean="0">
                <a:solidFill>
                  <a:schemeClr val="accent1">
                    <a:lumMod val="50000"/>
                  </a:schemeClr>
                </a:solidFill>
              </a:rPr>
              <a:t> a la hora de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utilizar</a:t>
            </a:r>
            <a:r>
              <a:rPr lang="es-ES" sz="3000" dirty="0" smtClean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TIC</a:t>
            </a:r>
            <a:r>
              <a:rPr lang="es-ES" sz="3000" dirty="0" smtClean="0">
                <a:solidFill>
                  <a:schemeClr val="accent1">
                    <a:lumMod val="50000"/>
                  </a:schemeClr>
                </a:solidFill>
              </a:rPr>
              <a:t> en la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docencia</a:t>
            </a:r>
            <a:r>
              <a:rPr lang="es-ES" sz="3000" dirty="0" smtClean="0">
                <a:solidFill>
                  <a:schemeClr val="accent1">
                    <a:lumMod val="50000"/>
                  </a:schemeClr>
                </a:solidFill>
              </a:rPr>
              <a:t> no es tanto apuntarme a la última tendencia como la de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utilizar redes de comunicación habituales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accent1">
                    <a:lumMod val="50000"/>
                  </a:schemeClr>
                </a:solidFill>
              </a:rPr>
              <a:t>en la franja de edad y cultura general de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estos alumnos </a:t>
            </a:r>
            <a:r>
              <a:rPr lang="es-ES" sz="3000" dirty="0" smtClean="0">
                <a:solidFill>
                  <a:schemeClr val="accent1">
                    <a:lumMod val="50000"/>
                  </a:schemeClr>
                </a:solidFill>
              </a:rPr>
              <a:t>para así depositar mayores intenciones de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motivación positiva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y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diálogo constructivo </a:t>
            </a:r>
            <a:r>
              <a:rPr lang="es-ES" sz="3000" dirty="0" smtClean="0">
                <a:solidFill>
                  <a:schemeClr val="accent1">
                    <a:lumMod val="50000"/>
                  </a:schemeClr>
                </a:solidFill>
              </a:rPr>
              <a:t>desde sus propios campos de relación.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5949280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Fernández-Coca A. El uso de las redes 2.0 como herramienta de conquista del interés por la materia.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La Cuestión Universitaria. 2011 [acceso 20 de junio de 2012]; 7: 69-83. Disponible en: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http://www.lacuestionuniversitaria.upm.es/web/articulo.php?id_articulo=85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¿Por qué aplicar las herramientas de la web 2.0 a la docencia?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5 Imagen" descr="hum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317431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1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6923088" cy="1143000"/>
          </a:xfrm>
        </p:spPr>
        <p:txBody>
          <a:bodyPr/>
          <a:lstStyle/>
          <a:p>
            <a:pPr eaLnBrk="1" hangingPunct="1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Ciencia 2.0 es…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4" y="2276872"/>
            <a:ext cx="4176464" cy="255454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…la aplicación de las tecnologías de la web social al proceso científico.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58772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REBIUN. Ciencia 2.0: aplicación de la web social a la investigación. Ed. </a:t>
            </a:r>
            <a:r>
              <a:rPr lang="es-ES" dirty="0" err="1" smtClean="0">
                <a:solidFill>
                  <a:schemeClr val="accent1">
                    <a:lumMod val="50000"/>
                  </a:schemeClr>
                </a:solidFill>
              </a:rPr>
              <a:t>rev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. y </a:t>
            </a:r>
            <a:r>
              <a:rPr lang="es-ES" dirty="0" err="1" smtClean="0">
                <a:solidFill>
                  <a:schemeClr val="accent1">
                    <a:lumMod val="50000"/>
                  </a:schemeClr>
                </a:solidFill>
              </a:rPr>
              <a:t>act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. Madrid: REBIUN; 2011 [acceso 09 de junio de 2012]. Disponible en: </a:t>
            </a:r>
            <a:r>
              <a:rPr lang="es-ES" dirty="0" smtClean="0">
                <a:hlinkClick r:id="rId3"/>
              </a:rPr>
              <a:t>http://www.rebiun.org/export/sites/Rebiun/pruebaConfig/documentos/Ciencia20_2011.pdf</a:t>
            </a:r>
            <a:endParaRPr lang="es-ES" dirty="0" smtClean="0"/>
          </a:p>
          <a:p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8" name="7 Imagen" descr="rebi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772816"/>
            <a:ext cx="3220611" cy="36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1321</Words>
  <Application>Microsoft Office PowerPoint</Application>
  <PresentationFormat>Presentación en pantalla (4:3)</PresentationFormat>
  <Paragraphs>179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Contexto</vt:lpstr>
      <vt:lpstr>¿Dónde buscamos hoy día la información?</vt:lpstr>
      <vt:lpstr>Diapositiva 5</vt:lpstr>
      <vt:lpstr>Diapositiva 6</vt:lpstr>
      <vt:lpstr>¿Por qué aplicar las herramientas de la web 2.0 a la docencia?</vt:lpstr>
      <vt:lpstr>¿Por qué aplicar las herramientas de la web 2.0 a la docencia?</vt:lpstr>
      <vt:lpstr>Ciencia 2.0 es…</vt:lpstr>
      <vt:lpstr>Diapositiva 10</vt:lpstr>
      <vt:lpstr>Objetivo</vt:lpstr>
      <vt:lpstr>¿Qué herramientas de la ciencia 2.0 podemos utilizar en la docencia y la investigación?</vt:lpstr>
      <vt:lpstr>Búsqueda de información</vt:lpstr>
      <vt:lpstr>Creación de contenidos y difusión de resultados</vt:lpstr>
      <vt:lpstr>Creación de contenidos y difusión de resultados</vt:lpstr>
      <vt:lpstr>Evaluación y gestión de la información</vt:lpstr>
      <vt:lpstr>Instrumentos participativos</vt:lpstr>
      <vt:lpstr>Servicios 2.0 seleccionados</vt:lpstr>
      <vt:lpstr>Servicios 2.0 seleccionados</vt:lpstr>
      <vt:lpstr>Servicios 2.0 seleccionados</vt:lpstr>
      <vt:lpstr>Servicios 2.0 seleccionados</vt:lpstr>
      <vt:lpstr>Bibliografía</vt:lpstr>
      <vt:lpstr>Bibliografía</vt:lpstr>
      <vt:lpstr>Diapositiva 24</vt:lpstr>
    </vt:vector>
  </TitlesOfParts>
  <Company>UCM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Administrador</cp:lastModifiedBy>
  <cp:revision>187</cp:revision>
  <dcterms:created xsi:type="dcterms:W3CDTF">2012-06-25T08:46:53Z</dcterms:created>
  <dcterms:modified xsi:type="dcterms:W3CDTF">2012-07-12T10:54:31Z</dcterms:modified>
</cp:coreProperties>
</file>