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1" r:id="rId4"/>
    <p:sldId id="280" r:id="rId5"/>
    <p:sldId id="260" r:id="rId6"/>
    <p:sldId id="281" r:id="rId7"/>
    <p:sldId id="279" r:id="rId8"/>
    <p:sldId id="262" r:id="rId9"/>
    <p:sldId id="271" r:id="rId10"/>
    <p:sldId id="273" r:id="rId11"/>
    <p:sldId id="284" r:id="rId12"/>
    <p:sldId id="275" r:id="rId13"/>
    <p:sldId id="277" r:id="rId14"/>
    <p:sldId id="282" r:id="rId15"/>
    <p:sldId id="263" r:id="rId16"/>
    <p:sldId id="28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0010F-4AEC-434C-A23A-02DA4EA19DD9}" type="datetimeFigureOut">
              <a:rPr lang="es-ES" smtClean="0"/>
              <a:pPr/>
              <a:t>23/05/2013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0C1F1-93B1-4956-B93C-0BB983996B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9527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Patrocinadores,</a:t>
            </a:r>
            <a:r>
              <a:rPr lang="es-ES" baseline="0" dirty="0" smtClean="0"/>
              <a:t> donativos</a:t>
            </a:r>
          </a:p>
          <a:p>
            <a:r>
              <a:rPr lang="es-ES" baseline="0" dirty="0" smtClean="0"/>
              <a:t>Reconocimiento por el trabajo realizado</a:t>
            </a:r>
          </a:p>
          <a:p>
            <a:r>
              <a:rPr lang="es-ES" baseline="0" dirty="0" smtClean="0"/>
              <a:t>Este estudio se centra en los docentes universitarios. Entrevistas a docentes para que valoraran el valor de la biblioteca para ellos.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0C1F1-93B1-4956-B93C-0BB983996B9A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767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0C1F1-93B1-4956-B93C-0BB983996B9A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0699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20277-C6D3-436D-B55A-3FC99F13F314}" type="datetime1">
              <a:rPr lang="es-ES" smtClean="0"/>
              <a:pPr/>
              <a:t>23/05/2013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A84D096-00D7-437D-9C0E-BC0A3CE0C19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6588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EECC-6B1C-4898-9B07-5A4E1F8B4F54}" type="datetime1">
              <a:rPr lang="es-ES" smtClean="0"/>
              <a:pPr/>
              <a:t>23/05/2013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3764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7620-8559-4360-8261-F11B4E797970}" type="datetime1">
              <a:rPr lang="es-ES" smtClean="0"/>
              <a:pPr/>
              <a:t>23/05/2013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587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0234-7469-445F-B4E3-65F75E48D588}" type="datetime1">
              <a:rPr lang="es-ES" smtClean="0"/>
              <a:pPr/>
              <a:t>23/05/2013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1913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CF21-4862-41D1-8977-97EB8A92E2AB}" type="datetime1">
              <a:rPr lang="es-ES" smtClean="0"/>
              <a:pPr/>
              <a:t>23/05/2013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6962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3405-212E-4EA1-918D-557FD67E5913}" type="datetime1">
              <a:rPr lang="es-ES" smtClean="0"/>
              <a:pPr/>
              <a:t>23/05/2013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1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AB5-0E25-4859-8E1D-2E23AD75B9F0}" type="datetime1">
              <a:rPr lang="es-ES" smtClean="0"/>
              <a:pPr/>
              <a:t>23/05/2013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1508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940C-5730-4682-B452-79B86F1CE9BE}" type="datetime1">
              <a:rPr lang="es-ES" smtClean="0"/>
              <a:pPr/>
              <a:t>23/05/2013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2832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CF14-2A59-4CF9-852A-148AF56B3245}" type="datetime1">
              <a:rPr lang="es-ES" smtClean="0"/>
              <a:pPr/>
              <a:t>23/05/2013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7556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6399-336A-4D6E-8176-573C662CA63F}" type="datetime1">
              <a:rPr lang="es-ES" smtClean="0"/>
              <a:pPr/>
              <a:t>23/05/2013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2047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5D51-D3B2-41F2-959D-7E46A9102849}" type="datetime1">
              <a:rPr lang="es-ES" smtClean="0"/>
              <a:pPr/>
              <a:t>23/05/2013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9470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467544" y="6309320"/>
            <a:ext cx="8208912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9552" y="5445224"/>
            <a:ext cx="2530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00"/>
                </a:solidFill>
              </a:defRPr>
            </a:lvl1pPr>
          </a:lstStyle>
          <a:p>
            <a:r>
              <a:rPr lang="es-ES" dirty="0" smtClean="0"/>
              <a:t>"</a:t>
            </a:r>
            <a:r>
              <a:rPr lang="es-ES" i="1" dirty="0" smtClean="0"/>
              <a:t>Título, Autor. 2x de mayo de 2013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D096-00D7-437D-9C0E-BC0A3CE0C191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26" name="Picture 2" descr="C:\Documents and Settings\anavarro\Escritorio\cabecera diapo2-0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91645"/>
            <a:ext cx="8676456" cy="1368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273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obs.uel.ac.uk/Vacancy.aspx?ref=069S201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lastore.ala.org/images/daviskahl_hensley30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hyperlink" Target="http://farm9.staticflickr.com/8532/8589431195_39eecf60b4_m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6361583"/>
            <a:ext cx="736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”Competencias informacionales y Comunicación científica”</a:t>
            </a:r>
            <a:r>
              <a:rPr lang="es-ES" sz="1400" i="1" dirty="0" smtClean="0">
                <a:solidFill>
                  <a:schemeClr val="bg1"/>
                </a:solidFill>
              </a:rPr>
              <a:t>, Nieves González. 24 de mayo de 2013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75856" y="1844824"/>
            <a:ext cx="5296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</a:rPr>
              <a:t>¿Cómo se integran la comunicación científica y las competencias informacionales?</a:t>
            </a:r>
            <a:endParaRPr lang="es-E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139952" y="4941168"/>
            <a:ext cx="445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6600"/>
                </a:solidFill>
              </a:rPr>
              <a:t>Nieves González Fernández-Villavicencio UPO</a:t>
            </a:r>
            <a:endParaRPr lang="es-ES" dirty="0">
              <a:solidFill>
                <a:srgbClr val="FF66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164288" y="5373216"/>
            <a:ext cx="13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604A7B"/>
                </a:solidFill>
              </a:rPr>
              <a:t>@nievesglez</a:t>
            </a:r>
            <a:endParaRPr lang="es-ES" dirty="0">
              <a:solidFill>
                <a:srgbClr val="604A7B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2160240" cy="3821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70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b="1" smtClean="0">
                <a:solidFill>
                  <a:schemeClr val="bg1"/>
                </a:solidFill>
              </a:rPr>
              <a:pPr/>
              <a:t>10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539552" y="6361583"/>
            <a:ext cx="736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”Competencias informacionales y Comunicación científica”</a:t>
            </a:r>
            <a:r>
              <a:rPr lang="es-ES" sz="1400" i="1" dirty="0" smtClean="0">
                <a:solidFill>
                  <a:schemeClr val="bg1"/>
                </a:solidFill>
              </a:rPr>
              <a:t>, Nieves González. 24 de mayo de 2013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3" name="Imagen 2" descr="Captura de pantalla 2013-05-16 a las 21.51.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9144000" cy="2328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13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b="1" smtClean="0">
                <a:solidFill>
                  <a:schemeClr val="bg1"/>
                </a:solidFill>
              </a:rPr>
              <a:pPr/>
              <a:t>11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539552" y="6361583"/>
            <a:ext cx="736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”Competencias informacionales y Comunicación científica”</a:t>
            </a:r>
            <a:r>
              <a:rPr lang="es-ES" sz="1400" i="1" dirty="0" smtClean="0">
                <a:solidFill>
                  <a:schemeClr val="bg1"/>
                </a:solidFill>
              </a:rPr>
              <a:t>, Nieves González. 24 de mayo de 2013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3" name="Imagen 2" descr="Captura de pantalla 2013-05-16 a las 14.45.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9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69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b="1" smtClean="0">
                <a:solidFill>
                  <a:schemeClr val="bg1"/>
                </a:solidFill>
              </a:rPr>
              <a:pPr/>
              <a:t>12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539552" y="6361583"/>
            <a:ext cx="736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”Competencias informacionales y Comunicación científica”</a:t>
            </a:r>
            <a:r>
              <a:rPr lang="es-ES" sz="1400" i="1" dirty="0" smtClean="0">
                <a:solidFill>
                  <a:schemeClr val="bg1"/>
                </a:solidFill>
              </a:rPr>
              <a:t>, Nieves González. 24 de mayo de 2013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3" name="Imagen 2" descr="Captura de pantalla 2013-05-16 a las 21.51.2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17"/>
          <a:stretch/>
        </p:blipFill>
        <p:spPr>
          <a:xfrm>
            <a:off x="0" y="260648"/>
            <a:ext cx="9144000" cy="59766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/>
          <a:srcRect l="2409" t="6420" r="3490" b="13596"/>
          <a:stretch/>
        </p:blipFill>
        <p:spPr>
          <a:xfrm>
            <a:off x="827584" y="476672"/>
            <a:ext cx="2585683" cy="927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65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b="1" smtClean="0">
                <a:solidFill>
                  <a:schemeClr val="bg1"/>
                </a:solidFill>
              </a:rPr>
              <a:pPr/>
              <a:t>13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539552" y="6361583"/>
            <a:ext cx="736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”Competencias informacionales y Comunicación científica”</a:t>
            </a:r>
            <a:r>
              <a:rPr lang="es-ES" sz="1400" i="1" dirty="0" smtClean="0">
                <a:solidFill>
                  <a:schemeClr val="bg1"/>
                </a:solidFill>
              </a:rPr>
              <a:t>, Nieves González. 24 de mayo de 2013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2" name="Imagen 1" descr="Captura de pantalla 2013-05-16 a las 21.51.2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987"/>
            <a:ext cx="9144000" cy="5991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55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b="1" smtClean="0">
                <a:solidFill>
                  <a:schemeClr val="bg1"/>
                </a:solidFill>
              </a:rPr>
              <a:pPr/>
              <a:t>14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539552" y="6361583"/>
            <a:ext cx="736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”Competencias informacionales y Comunicación científica”</a:t>
            </a:r>
            <a:r>
              <a:rPr lang="es-ES" sz="1400" i="1" dirty="0" smtClean="0">
                <a:solidFill>
                  <a:schemeClr val="bg1"/>
                </a:solidFill>
              </a:rPr>
              <a:t>, Nieves González. 24 de mayo de 2013</a:t>
            </a:r>
            <a:r>
              <a:rPr lang="es-ES" sz="1400" dirty="0" smtClean="0">
                <a:solidFill>
                  <a:schemeClr val="bg1"/>
                </a:solidFill>
              </a:rPr>
              <a:t>”</a:t>
            </a:r>
            <a:endParaRPr lang="es-ES" sz="14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5937220"/>
              </p:ext>
            </p:extLst>
          </p:nvPr>
        </p:nvGraphicFramePr>
        <p:xfrm>
          <a:off x="467544" y="1628800"/>
          <a:ext cx="8208912" cy="51511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452347"/>
                <a:gridCol w="1681050"/>
                <a:gridCol w="1537758"/>
                <a:gridCol w="1537757"/>
              </a:tblGrid>
              <a:tr h="579120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Plan único de formación en Competencias Informacionales y </a:t>
                      </a:r>
                      <a:endParaRPr lang="es-ES" sz="1800" b="1" dirty="0"/>
                    </a:p>
                    <a:p>
                      <a:pPr algn="ctr"/>
                      <a:r>
                        <a:rPr lang="es-ES" sz="1800" b="1" dirty="0" smtClean="0"/>
                        <a:t>Comunicación Científica</a:t>
                      </a:r>
                      <a:endParaRPr lang="es-E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6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Alfabetización digital:</a:t>
                      </a:r>
                      <a:r>
                        <a:rPr lang="es-ES" sz="1600" b="1" baseline="0" dirty="0" smtClean="0"/>
                        <a:t> u</a:t>
                      </a:r>
                      <a:r>
                        <a:rPr lang="es-ES" sz="1600" b="1" dirty="0" smtClean="0"/>
                        <a:t>sar, reusar, compartir información en cualquier soporte, en un entorno social, en red, digital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Formación en edición científica para los estudiantes, creadores de contenidos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Distintos tipos de información, textual, visual, media, digital</a:t>
                      </a:r>
                      <a:endParaRPr lang="es-ES" sz="16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Derechos de autor, copyright, Propiedad intelectual, licencias Creative Commons, temas legales y sociales del ciclo de la información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Pensamiento crítico y aprendizaje colaborativo</a:t>
                      </a:r>
                    </a:p>
                    <a:p>
                      <a:endParaRPr lang="es-ES" sz="16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Cambio</a:t>
                      </a:r>
                      <a:r>
                        <a:rPr lang="es-ES" sz="1600" b="1" baseline="0" dirty="0" smtClean="0"/>
                        <a:t> en la </a:t>
                      </a:r>
                      <a:r>
                        <a:rPr lang="es-ES" sz="1600" b="1" dirty="0" smtClean="0"/>
                        <a:t>naturaleza de la publicación científica: producción de conocimiento y del arte de formas diversas y distintos modelos de negocio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49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Transliteracy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Enseñar las formas de difundir sus trabajos académicos (visibilidad)</a:t>
                      </a:r>
                    </a:p>
                    <a:p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Open </a:t>
                      </a:r>
                      <a:r>
                        <a:rPr lang="es-ES" sz="1600" b="1" dirty="0" err="1" smtClean="0"/>
                        <a:t>Acces</a:t>
                      </a:r>
                      <a:r>
                        <a:rPr lang="es-ES" sz="1600" b="1" dirty="0" smtClean="0"/>
                        <a:t>, Repositorios</a:t>
                      </a:r>
                    </a:p>
                    <a:p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Gestión de datos</a:t>
                      </a:r>
                    </a:p>
                    <a:p>
                      <a:r>
                        <a:rPr lang="es-ES" sz="1600" b="1" dirty="0" err="1" smtClean="0"/>
                        <a:t>BigData</a:t>
                      </a:r>
                      <a:endParaRPr lang="es-ES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/>
                        <a:t>Nuevas métricas, </a:t>
                      </a:r>
                      <a:r>
                        <a:rPr lang="es-ES" sz="1600" b="1" dirty="0" err="1" smtClean="0"/>
                        <a:t>Altmetrics</a:t>
                      </a:r>
                      <a:endParaRPr lang="es-ES" sz="16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505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b="1" smtClean="0">
                <a:solidFill>
                  <a:schemeClr val="bg1"/>
                </a:solidFill>
              </a:rPr>
              <a:pPr/>
              <a:t>15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539552" y="6361583"/>
            <a:ext cx="736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”Competencias informacionales y Comunicación científica”</a:t>
            </a:r>
            <a:r>
              <a:rPr lang="es-ES" sz="1400" i="1" dirty="0" smtClean="0">
                <a:solidFill>
                  <a:schemeClr val="bg1"/>
                </a:solidFill>
              </a:rPr>
              <a:t>, Nieves González. 24 de mayo de 2013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15616" y="4725144"/>
            <a:ext cx="72728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984807"/>
                </a:solidFill>
              </a:rPr>
              <a:t>“….el </a:t>
            </a:r>
            <a:r>
              <a:rPr lang="es-ES" sz="1600" dirty="0">
                <a:solidFill>
                  <a:srgbClr val="984807"/>
                </a:solidFill>
              </a:rPr>
              <a:t>papel del bibliotecario universitario será más fuerte y eficaz si la formación en CI y en CC convergen en un nuevo servicio dentro de nuestra práctica </a:t>
            </a:r>
            <a:r>
              <a:rPr lang="es-ES" sz="1600" dirty="0" smtClean="0">
                <a:solidFill>
                  <a:srgbClr val="984807"/>
                </a:solidFill>
              </a:rPr>
              <a:t>profesional”.</a:t>
            </a:r>
            <a:endParaRPr lang="es-ES" sz="1600" dirty="0">
              <a:solidFill>
                <a:srgbClr val="984807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1560" y="5517232"/>
            <a:ext cx="5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604A7B"/>
                </a:solidFill>
              </a:rPr>
              <a:t>#3 Promover la defensa y el compromiso con la idea</a:t>
            </a:r>
            <a:endParaRPr lang="es-ES" b="1" dirty="0">
              <a:solidFill>
                <a:srgbClr val="604A7B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779912" y="2204864"/>
            <a:ext cx="22988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6">
                    <a:lumMod val="50000"/>
                  </a:schemeClr>
                </a:solidFill>
              </a:rPr>
              <a:t>Recomienda</a:t>
            </a:r>
            <a:endParaRPr lang="es-E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2649733" cy="18002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11560" y="34290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604A7B"/>
                </a:solidFill>
              </a:rPr>
              <a:t>#1 Mayor formación del bibliotecario en temas de Comunicación científica y técnicas pedagógicas </a:t>
            </a:r>
            <a:endParaRPr lang="es-ES" b="1" dirty="0">
              <a:solidFill>
                <a:srgbClr val="604A7B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11560" y="4221088"/>
            <a:ext cx="585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604A7B"/>
                </a:solidFill>
              </a:rPr>
              <a:t>#2 Reorganizar la biblioteca para que estas áreas confluyan</a:t>
            </a:r>
            <a:endParaRPr lang="es-ES" b="1" dirty="0">
              <a:solidFill>
                <a:srgbClr val="604A7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1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b="1" smtClean="0">
                <a:solidFill>
                  <a:schemeClr val="bg1"/>
                </a:solidFill>
              </a:rPr>
              <a:pPr/>
              <a:t>16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539552" y="6361583"/>
            <a:ext cx="736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”Competencias informacionales y Comunicación científica”</a:t>
            </a:r>
            <a:r>
              <a:rPr lang="es-ES" sz="1400" i="1" dirty="0" smtClean="0">
                <a:solidFill>
                  <a:schemeClr val="bg1"/>
                </a:solidFill>
              </a:rPr>
              <a:t>, Nieves González. 24 de mayo </a:t>
            </a:r>
            <a:r>
              <a:rPr lang="es-ES" sz="1400" i="1" smtClean="0">
                <a:solidFill>
                  <a:schemeClr val="bg1"/>
                </a:solidFill>
              </a:rPr>
              <a:t>de 2013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63888" y="3284984"/>
            <a:ext cx="3449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accent4">
                    <a:lumMod val="75000"/>
                  </a:schemeClr>
                </a:solidFill>
              </a:rPr>
              <a:t>Muchas gracias </a:t>
            </a:r>
            <a:endParaRPr lang="es-E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08104" y="5373216"/>
            <a:ext cx="13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@nievesglez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2160240" cy="3821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97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aptura de pantalla 2013-04-27 a las 21.02.5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5976664" cy="3792451"/>
          </a:xfrm>
          <a:prstGeom prst="rect">
            <a:avLst/>
          </a:prstGeom>
        </p:spPr>
      </p:pic>
      <p:sp useBgFill="1">
        <p:nvSpPr>
          <p:cNvPr id="6" name="Esquina doblada 5"/>
          <p:cNvSpPr/>
          <p:nvPr/>
        </p:nvSpPr>
        <p:spPr>
          <a:xfrm>
            <a:off x="4788024" y="1700808"/>
            <a:ext cx="3960440" cy="1124497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smtClean="0">
                <a:solidFill>
                  <a:srgbClr val="FFFFFF"/>
                </a:solidFill>
              </a:rPr>
              <a:pPr/>
              <a:t>2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32040" y="1700808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604A7B"/>
                </a:solidFill>
              </a:rPr>
              <a:t>Hemos pasado de la indiferencia hacia los investigadores a centrar los esfuerzos en los investigadores</a:t>
            </a:r>
            <a:endParaRPr lang="es-ES" sz="2000" dirty="0">
              <a:solidFill>
                <a:srgbClr val="604A7B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6361583"/>
            <a:ext cx="736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”Competencias informacionales y Comunicación científica”</a:t>
            </a:r>
            <a:r>
              <a:rPr lang="es-ES" sz="1400" i="1" dirty="0" smtClean="0">
                <a:solidFill>
                  <a:schemeClr val="bg1"/>
                </a:solidFill>
              </a:rPr>
              <a:t>, Nieves González. 24 de mayo de 2013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284984"/>
            <a:ext cx="1454397" cy="2573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67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Esquina doblada 5"/>
          <p:cNvSpPr/>
          <p:nvPr/>
        </p:nvSpPr>
        <p:spPr>
          <a:xfrm>
            <a:off x="3563888" y="1628799"/>
            <a:ext cx="5184576" cy="504057"/>
          </a:xfrm>
          <a:prstGeom prst="foldedCorner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smtClean="0">
                <a:solidFill>
                  <a:srgbClr val="FFFFFF"/>
                </a:solidFill>
              </a:rPr>
              <a:pPr/>
              <a:t>3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07904" y="1628800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604A7B"/>
                </a:solidFill>
              </a:rPr>
              <a:t>Una necesidad en busca de quien la </a:t>
            </a:r>
            <a:r>
              <a:rPr lang="es-ES" sz="2000" dirty="0" smtClean="0">
                <a:solidFill>
                  <a:srgbClr val="604A7B"/>
                </a:solidFill>
              </a:rPr>
              <a:t>solucione</a:t>
            </a:r>
            <a:endParaRPr lang="es-ES" sz="2000" dirty="0">
              <a:solidFill>
                <a:srgbClr val="604A7B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6361583"/>
            <a:ext cx="736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”Competencias informacionales y Comunicación científica”</a:t>
            </a:r>
            <a:r>
              <a:rPr lang="es-ES" sz="1400" i="1" dirty="0" smtClean="0">
                <a:solidFill>
                  <a:schemeClr val="bg1"/>
                </a:solidFill>
              </a:rPr>
              <a:t>, Nieves González. 24 de mayo de 2013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3" name="Imagen 2" descr="Captura de pantalla 2013-04-28 a las 21.53.2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7264282" cy="367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14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539552" y="6361583"/>
            <a:ext cx="736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”Competencias informacionales y Comunicación científica”</a:t>
            </a:r>
            <a:r>
              <a:rPr lang="es-ES" sz="1400" i="1" dirty="0" smtClean="0">
                <a:solidFill>
                  <a:schemeClr val="bg1"/>
                </a:solidFill>
              </a:rPr>
              <a:t>, Nieves González. 24 de mayo de 2013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6" name="Imagen 5" descr="Captura de pantalla 2013-05-16 a las 12.43.2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5761227" cy="432689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987824" y="6021288"/>
            <a:ext cx="6156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 El Servicio de Apoyo a la investigación </a:t>
            </a:r>
            <a:r>
              <a:rPr lang="es-ES" sz="1200" dirty="0" smtClean="0"/>
              <a:t>de </a:t>
            </a:r>
            <a:r>
              <a:rPr lang="es-ES" sz="1200" dirty="0"/>
              <a:t>la Biblioteca de la Universidad de </a:t>
            </a:r>
            <a:r>
              <a:rPr lang="es-ES" sz="1200" dirty="0" smtClean="0"/>
              <a:t>Sevilla (2013)</a:t>
            </a:r>
            <a:endParaRPr lang="es-ES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39552" y="184482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604A7B"/>
                </a:solidFill>
              </a:rPr>
              <a:t>#1  Las bibliotecas ofrecen servicios a la investigación</a:t>
            </a:r>
            <a:endParaRPr lang="es-ES" sz="2000" b="1" dirty="0">
              <a:solidFill>
                <a:srgbClr val="604A7B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39552" y="335699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604A7B"/>
                </a:solidFill>
              </a:rPr>
              <a:t>#2 Bibliotecarios formadores</a:t>
            </a:r>
            <a:endParaRPr lang="es-ES" sz="2000" b="1" dirty="0">
              <a:solidFill>
                <a:srgbClr val="604A7B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9552" y="4581128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604A7B"/>
                </a:solidFill>
              </a:rPr>
              <a:t>#3 Bibliotecarios embebidos o incrustados en la investigación</a:t>
            </a:r>
            <a:endParaRPr lang="es-ES" sz="2000" b="1" dirty="0">
              <a:solidFill>
                <a:srgbClr val="604A7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1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b="1" smtClean="0">
                <a:solidFill>
                  <a:schemeClr val="bg1"/>
                </a:solidFill>
              </a:rPr>
              <a:pPr/>
              <a:t>5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1561" y="1916832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604A7B"/>
                </a:solidFill>
              </a:rPr>
              <a:t>#4 Programas y plataformas de apoyo a la publicación en abierto</a:t>
            </a:r>
            <a:endParaRPr lang="es-ES" sz="2000" b="1" dirty="0">
              <a:solidFill>
                <a:srgbClr val="604A7B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539552" y="6361583"/>
            <a:ext cx="736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”Competencias informacionales y Comunicación científica”</a:t>
            </a:r>
            <a:r>
              <a:rPr lang="es-ES" sz="1400" i="1" dirty="0" smtClean="0">
                <a:solidFill>
                  <a:schemeClr val="bg1"/>
                </a:solidFill>
              </a:rPr>
              <a:t>, Nieves González. 24 de mayo de 2013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5" name="Imagen 4" descr="Captura de pantalla 2013-05-16 a las 12.52.4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6440288" cy="432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7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b="1" smtClean="0">
                <a:solidFill>
                  <a:schemeClr val="bg1"/>
                </a:solidFill>
              </a:rPr>
              <a:pPr/>
              <a:t>6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539552" y="6361583"/>
            <a:ext cx="736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”Competencias informacionales y Comunicación científica”</a:t>
            </a:r>
            <a:r>
              <a:rPr lang="es-ES" sz="1400" i="1" dirty="0" smtClean="0">
                <a:solidFill>
                  <a:schemeClr val="bg1"/>
                </a:solidFill>
              </a:rPr>
              <a:t>, Nieves González. 24 de mayo de 2013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11560" y="1772816"/>
            <a:ext cx="407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604A7B"/>
                </a:solidFill>
              </a:rPr>
              <a:t>5# Gestión de datos </a:t>
            </a:r>
            <a:r>
              <a:rPr lang="es-ES" sz="2000" b="1" dirty="0">
                <a:solidFill>
                  <a:srgbClr val="604A7B"/>
                </a:solidFill>
              </a:rPr>
              <a:t>de </a:t>
            </a:r>
            <a:r>
              <a:rPr lang="es-ES" sz="2000" b="1" dirty="0" smtClean="0">
                <a:solidFill>
                  <a:srgbClr val="604A7B"/>
                </a:solidFill>
              </a:rPr>
              <a:t>investigación</a:t>
            </a:r>
            <a:endParaRPr lang="es-ES" sz="2000" b="1" dirty="0">
              <a:solidFill>
                <a:srgbClr val="604A7B"/>
              </a:solidFill>
            </a:endParaRPr>
          </a:p>
        </p:txBody>
      </p:sp>
      <p:pic>
        <p:nvPicPr>
          <p:cNvPr id="3" name="Imagen 2" descr="Captura de pantalla 2013-05-16 a las 12.54.2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238"/>
          <a:stretch/>
        </p:blipFill>
        <p:spPr>
          <a:xfrm>
            <a:off x="395536" y="2852936"/>
            <a:ext cx="8145676" cy="25202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92080" y="6021288"/>
            <a:ext cx="3300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hlinkClick r:id="rId3"/>
              </a:rPr>
              <a:t>http://jobs.uel.ac.uk/Vacancy.aspx?ref=069S2013</a:t>
            </a:r>
            <a:r>
              <a:rPr lang="es-ES" sz="12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6462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b="1" smtClean="0">
                <a:solidFill>
                  <a:schemeClr val="bg1"/>
                </a:solidFill>
              </a:rPr>
              <a:pPr/>
              <a:t>7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539552" y="6361583"/>
            <a:ext cx="736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”Competencias informacionales y Comunicación científica”</a:t>
            </a:r>
            <a:r>
              <a:rPr lang="es-ES" sz="1400" i="1" dirty="0" smtClean="0">
                <a:solidFill>
                  <a:schemeClr val="bg1"/>
                </a:solidFill>
              </a:rPr>
              <a:t>, Nieves González. 24 de mayo de 2013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2" name="Imagen 1" descr="Captura de pantalla 2013-04-29 a las 11.55.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4"/>
            <a:ext cx="4326419" cy="4815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9552" y="3212976"/>
            <a:ext cx="3096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604A7B"/>
                </a:solidFill>
              </a:rPr>
              <a:t>#6 Bibliotecario de referencia, </a:t>
            </a:r>
            <a:r>
              <a:rPr lang="es-ES" sz="2000" b="1" dirty="0" err="1" smtClean="0">
                <a:solidFill>
                  <a:srgbClr val="604A7B"/>
                </a:solidFill>
              </a:rPr>
              <a:t>coaching</a:t>
            </a:r>
            <a:r>
              <a:rPr lang="es-ES" sz="2000" b="1" dirty="0" smtClean="0">
                <a:solidFill>
                  <a:srgbClr val="604A7B"/>
                </a:solidFill>
              </a:rPr>
              <a:t> de investigación</a:t>
            </a:r>
            <a:endParaRPr lang="es-ES" sz="2000" b="1" dirty="0">
              <a:solidFill>
                <a:srgbClr val="604A7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b="1" smtClean="0">
                <a:solidFill>
                  <a:schemeClr val="bg1"/>
                </a:solidFill>
              </a:rPr>
              <a:pPr/>
              <a:t>8</a:t>
            </a:fld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Imagen 9" descr="http://www.alastore.ala.org/images/daviskahl_hensley300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52285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http://farm9.staticflickr.com/8532/8589431195_39eecf60b4_m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2592288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4 Rectángulo"/>
          <p:cNvSpPr/>
          <p:nvPr/>
        </p:nvSpPr>
        <p:spPr>
          <a:xfrm>
            <a:off x="539552" y="6361583"/>
            <a:ext cx="736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”Competencias informacionales y Comunicación científica”</a:t>
            </a:r>
            <a:r>
              <a:rPr lang="es-ES" sz="1400" i="1" dirty="0" smtClean="0">
                <a:solidFill>
                  <a:schemeClr val="bg1"/>
                </a:solidFill>
              </a:rPr>
              <a:t>, Nieves González. 24 de mayo de 2013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1560" y="170080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604A7B"/>
                </a:solidFill>
              </a:rPr>
              <a:t>Las competencias informacionales y la comunicación científica</a:t>
            </a:r>
            <a:endParaRPr lang="es-ES" b="1" dirty="0">
              <a:solidFill>
                <a:srgbClr val="604A7B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1560" y="2348880"/>
            <a:ext cx="2467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¿Deben ir separadas?</a:t>
            </a: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2852936"/>
            <a:ext cx="1655017" cy="29281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85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D096-00D7-437D-9C0E-BC0A3CE0C191}" type="slidenum">
              <a:rPr lang="es-ES" b="1" smtClean="0">
                <a:solidFill>
                  <a:schemeClr val="bg1"/>
                </a:solidFill>
              </a:rPr>
              <a:pPr/>
              <a:t>9</a:t>
            </a:fld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 descr="Captura de pantalla 2013-04-28 a las 18.59.2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60" t="1472" r="7540" b="-1472"/>
          <a:stretch/>
        </p:blipFill>
        <p:spPr>
          <a:xfrm>
            <a:off x="179512" y="2342"/>
            <a:ext cx="8568952" cy="597666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7544" y="6021288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Nitecki</a:t>
            </a:r>
            <a:r>
              <a:rPr lang="es-ES" sz="1200" dirty="0"/>
              <a:t>, D. </a:t>
            </a:r>
            <a:r>
              <a:rPr lang="es-ES" sz="1200" dirty="0" smtClean="0"/>
              <a:t>A. </a:t>
            </a:r>
            <a:r>
              <a:rPr lang="es-ES" sz="1200" dirty="0"/>
              <a:t>(2013). </a:t>
            </a:r>
            <a:r>
              <a:rPr lang="es-ES" sz="1200" dirty="0" err="1"/>
              <a:t>Exploring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cause and </a:t>
            </a:r>
            <a:r>
              <a:rPr lang="es-ES" sz="1200" dirty="0" err="1"/>
              <a:t>effect</a:t>
            </a:r>
            <a:r>
              <a:rPr lang="es-ES" sz="1200" dirty="0"/>
              <a:t> of </a:t>
            </a:r>
            <a:r>
              <a:rPr lang="es-ES" sz="1200" dirty="0" err="1"/>
              <a:t>library</a:t>
            </a:r>
            <a:r>
              <a:rPr lang="es-ES" sz="1200" dirty="0"/>
              <a:t> </a:t>
            </a:r>
            <a:r>
              <a:rPr lang="es-ES" sz="1200" dirty="0" err="1"/>
              <a:t>value</a:t>
            </a:r>
            <a:r>
              <a:rPr lang="es-ES" sz="1200" dirty="0"/>
              <a:t>. Performance </a:t>
            </a:r>
            <a:r>
              <a:rPr lang="es-ES" sz="1200" dirty="0" err="1"/>
              <a:t>Measurement</a:t>
            </a:r>
            <a:r>
              <a:rPr lang="es-ES" sz="1200" dirty="0"/>
              <a:t> and </a:t>
            </a:r>
            <a:r>
              <a:rPr lang="es-ES" sz="1200" dirty="0" err="1"/>
              <a:t>Metrics</a:t>
            </a:r>
            <a:r>
              <a:rPr lang="es-ES" sz="1200" dirty="0"/>
              <a:t>, 14(1), </a:t>
            </a:r>
          </a:p>
        </p:txBody>
      </p:sp>
      <p:sp>
        <p:nvSpPr>
          <p:cNvPr id="8" name="4 Rectángulo"/>
          <p:cNvSpPr/>
          <p:nvPr/>
        </p:nvSpPr>
        <p:spPr>
          <a:xfrm>
            <a:off x="539552" y="6361583"/>
            <a:ext cx="7367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”Competencias informacionales y Comunicación científica”</a:t>
            </a:r>
            <a:r>
              <a:rPr lang="es-ES" sz="1400" i="1" dirty="0" smtClean="0">
                <a:solidFill>
                  <a:schemeClr val="bg1"/>
                </a:solidFill>
              </a:rPr>
              <a:t>, Nieves González. 24 de mayo de 2013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1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638</Words>
  <Application>Microsoft Office PowerPoint</Application>
  <PresentationFormat>Presentación en pantalla (4:3)</PresentationFormat>
  <Paragraphs>73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Angela Navarro</dc:creator>
  <cp:lastModifiedBy>Valued Acer Customer</cp:lastModifiedBy>
  <cp:revision>50</cp:revision>
  <dcterms:created xsi:type="dcterms:W3CDTF">2013-04-10T10:40:07Z</dcterms:created>
  <dcterms:modified xsi:type="dcterms:W3CDTF">2013-05-23T22:00:43Z</dcterms:modified>
</cp:coreProperties>
</file>