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12.jpg" ContentType="image/jpg"/>
  <Override PartName="/ppt/media/image13.jpg" ContentType="image/jpg"/>
  <Override PartName="/ppt/media/image14.jpg" ContentType="image/jpg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70" r:id="rId2"/>
    <p:sldId id="267" r:id="rId3"/>
    <p:sldId id="275" r:id="rId4"/>
    <p:sldId id="288" r:id="rId5"/>
    <p:sldId id="290" r:id="rId6"/>
    <p:sldId id="289" r:id="rId7"/>
    <p:sldId id="277" r:id="rId8"/>
    <p:sldId id="278" r:id="rId9"/>
    <p:sldId id="279" r:id="rId10"/>
    <p:sldId id="281" r:id="rId11"/>
    <p:sldId id="283" r:id="rId12"/>
    <p:sldId id="284" r:id="rId13"/>
    <p:sldId id="285" r:id="rId14"/>
    <p:sldId id="286" r:id="rId15"/>
    <p:sldId id="287" r:id="rId16"/>
    <p:sldId id="268" r:id="rId17"/>
    <p:sldId id="262" r:id="rId18"/>
  </p:sldIdLst>
  <p:sldSz cx="12192000" cy="6858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alibri Light" panose="020F0302020204030204" pitchFamily="34" charset="0"/>
      <p:regular r:id="rId23"/>
      <p:italic r:id="rId24"/>
    </p:embeddedFont>
    <p:embeddedFont>
      <p:font typeface="Now Black" panose="00000A00000000000000" charset="0"/>
      <p:bold r:id="rId25"/>
    </p:embeddedFont>
    <p:embeddedFont>
      <p:font typeface="Now Light" panose="00000400000000000000" charset="0"/>
      <p:regular r:id="rId2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700"/>
    <a:srgbClr val="37B6FF"/>
    <a:srgbClr val="FF65C3"/>
    <a:srgbClr val="15EA93"/>
    <a:srgbClr val="5D15EB"/>
    <a:srgbClr val="F5F119"/>
    <a:srgbClr val="BA0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9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0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INTIA DELGADO MARTIN" userId="d28464ac-9b4f-4036-9ec7-9ac9dc922c7b" providerId="ADAL" clId="{0AA2E075-4492-4E50-A3F9-A2679168A200}"/>
  </pc:docChgLst>
  <pc:docChgLst>
    <pc:chgData name="MARIA CRUZ HERMIDA BALLESTEROS" userId="36a870c3-c6df-408d-bd44-8535b21b14fb" providerId="ADAL" clId="{9F6BBF9B-06E8-4176-830F-211482C048B7}"/>
    <pc:docChg chg="undo modSld">
      <pc:chgData name="MARIA CRUZ HERMIDA BALLESTEROS" userId="36a870c3-c6df-408d-bd44-8535b21b14fb" providerId="ADAL" clId="{9F6BBF9B-06E8-4176-830F-211482C048B7}" dt="2025-11-06T10:06:57.850" v="676" actId="20577"/>
      <pc:docMkLst>
        <pc:docMk/>
      </pc:docMkLst>
      <pc:sldChg chg="modSp">
        <pc:chgData name="MARIA CRUZ HERMIDA BALLESTEROS" userId="36a870c3-c6df-408d-bd44-8535b21b14fb" providerId="ADAL" clId="{9F6BBF9B-06E8-4176-830F-211482C048B7}" dt="2025-11-06T09:45:12.149" v="623" actId="20577"/>
        <pc:sldMkLst>
          <pc:docMk/>
          <pc:sldMk cId="3892291559" sldId="267"/>
        </pc:sldMkLst>
        <pc:spChg chg="mod">
          <ac:chgData name="MARIA CRUZ HERMIDA BALLESTEROS" userId="36a870c3-c6df-408d-bd44-8535b21b14fb" providerId="ADAL" clId="{9F6BBF9B-06E8-4176-830F-211482C048B7}" dt="2025-11-06T09:45:12.149" v="623" actId="20577"/>
          <ac:spMkLst>
            <pc:docMk/>
            <pc:sldMk cId="3892291559" sldId="267"/>
            <ac:spMk id="3" creationId="{10368C60-B0CB-4063-9D31-CAB6B0BCB4AA}"/>
          </ac:spMkLst>
        </pc:spChg>
      </pc:sldChg>
      <pc:sldChg chg="modSp">
        <pc:chgData name="MARIA CRUZ HERMIDA BALLESTEROS" userId="36a870c3-c6df-408d-bd44-8535b21b14fb" providerId="ADAL" clId="{9F6BBF9B-06E8-4176-830F-211482C048B7}" dt="2025-11-06T10:06:57.850" v="676" actId="20577"/>
        <pc:sldMkLst>
          <pc:docMk/>
          <pc:sldMk cId="4054622312" sldId="270"/>
        </pc:sldMkLst>
        <pc:spChg chg="mod">
          <ac:chgData name="MARIA CRUZ HERMIDA BALLESTEROS" userId="36a870c3-c6df-408d-bd44-8535b21b14fb" providerId="ADAL" clId="{9F6BBF9B-06E8-4176-830F-211482C048B7}" dt="2025-11-06T10:06:17.376" v="628" actId="1076"/>
          <ac:spMkLst>
            <pc:docMk/>
            <pc:sldMk cId="4054622312" sldId="270"/>
            <ac:spMk id="2" creationId="{00000000-0000-0000-0000-000000000000}"/>
          </ac:spMkLst>
        </pc:spChg>
        <pc:spChg chg="mod">
          <ac:chgData name="MARIA CRUZ HERMIDA BALLESTEROS" userId="36a870c3-c6df-408d-bd44-8535b21b14fb" providerId="ADAL" clId="{9F6BBF9B-06E8-4176-830F-211482C048B7}" dt="2025-11-06T10:06:57.850" v="676" actId="20577"/>
          <ac:spMkLst>
            <pc:docMk/>
            <pc:sldMk cId="4054622312" sldId="270"/>
            <ac:spMk id="3" creationId="{00000000-0000-0000-0000-000000000000}"/>
          </ac:spMkLst>
        </pc:spChg>
      </pc:sldChg>
      <pc:sldChg chg="modSp">
        <pc:chgData name="MARIA CRUZ HERMIDA BALLESTEROS" userId="36a870c3-c6df-408d-bd44-8535b21b14fb" providerId="ADAL" clId="{9F6BBF9B-06E8-4176-830F-211482C048B7}" dt="2025-10-31T12:10:10.732" v="557" actId="113"/>
        <pc:sldMkLst>
          <pc:docMk/>
          <pc:sldMk cId="163484177" sldId="275"/>
        </pc:sldMkLst>
        <pc:spChg chg="mod">
          <ac:chgData name="MARIA CRUZ HERMIDA BALLESTEROS" userId="36a870c3-c6df-408d-bd44-8535b21b14fb" providerId="ADAL" clId="{9F6BBF9B-06E8-4176-830F-211482C048B7}" dt="2025-10-31T12:10:10.732" v="557" actId="113"/>
          <ac:spMkLst>
            <pc:docMk/>
            <pc:sldMk cId="163484177" sldId="275"/>
            <ac:spMk id="11" creationId="{650BADEF-F15A-41C5-9654-B2D314634CDD}"/>
          </ac:spMkLst>
        </pc:spChg>
      </pc:sldChg>
      <pc:sldChg chg="modSp">
        <pc:chgData name="MARIA CRUZ HERMIDA BALLESTEROS" userId="36a870c3-c6df-408d-bd44-8535b21b14fb" providerId="ADAL" clId="{9F6BBF9B-06E8-4176-830F-211482C048B7}" dt="2025-11-06T09:54:43.498" v="624" actId="1076"/>
        <pc:sldMkLst>
          <pc:docMk/>
          <pc:sldMk cId="1861048001" sldId="283"/>
        </pc:sldMkLst>
        <pc:grpChg chg="mod">
          <ac:chgData name="MARIA CRUZ HERMIDA BALLESTEROS" userId="36a870c3-c6df-408d-bd44-8535b21b14fb" providerId="ADAL" clId="{9F6BBF9B-06E8-4176-830F-211482C048B7}" dt="2025-11-06T09:54:43.498" v="624" actId="1076"/>
          <ac:grpSpMkLst>
            <pc:docMk/>
            <pc:sldMk cId="1861048001" sldId="283"/>
            <ac:grpSpMk id="3" creationId="{BAB10ABC-B8B6-4346-B0DA-39D8840E0A85}"/>
          </ac:grpSpMkLst>
        </pc:grpChg>
      </pc:sldChg>
      <pc:sldChg chg="modSp">
        <pc:chgData name="MARIA CRUZ HERMIDA BALLESTEROS" userId="36a870c3-c6df-408d-bd44-8535b21b14fb" providerId="ADAL" clId="{9F6BBF9B-06E8-4176-830F-211482C048B7}" dt="2025-11-04T07:43:49.998" v="592" actId="14100"/>
        <pc:sldMkLst>
          <pc:docMk/>
          <pc:sldMk cId="361330926" sldId="289"/>
        </pc:sldMkLst>
        <pc:spChg chg="mod">
          <ac:chgData name="MARIA CRUZ HERMIDA BALLESTEROS" userId="36a870c3-c6df-408d-bd44-8535b21b14fb" providerId="ADAL" clId="{9F6BBF9B-06E8-4176-830F-211482C048B7}" dt="2025-11-04T07:42:03.286" v="583" actId="14100"/>
          <ac:spMkLst>
            <pc:docMk/>
            <pc:sldMk cId="361330926" sldId="289"/>
            <ac:spMk id="35" creationId="{C894AB81-3A2C-42DA-B6D3-EFBB20A3AD3D}"/>
          </ac:spMkLst>
        </pc:spChg>
        <pc:spChg chg="mod">
          <ac:chgData name="MARIA CRUZ HERMIDA BALLESTEROS" userId="36a870c3-c6df-408d-bd44-8535b21b14fb" providerId="ADAL" clId="{9F6BBF9B-06E8-4176-830F-211482C048B7}" dt="2025-11-04T07:41:53.228" v="581" actId="14100"/>
          <ac:spMkLst>
            <pc:docMk/>
            <pc:sldMk cId="361330926" sldId="289"/>
            <ac:spMk id="38" creationId="{CB816778-98D7-457D-BE90-AC6E4A04DD8D}"/>
          </ac:spMkLst>
        </pc:spChg>
        <pc:grpChg chg="mod">
          <ac:chgData name="MARIA CRUZ HERMIDA BALLESTEROS" userId="36a870c3-c6df-408d-bd44-8535b21b14fb" providerId="ADAL" clId="{9F6BBF9B-06E8-4176-830F-211482C048B7}" dt="2025-11-04T07:41:09.792" v="577" actId="1076"/>
          <ac:grpSpMkLst>
            <pc:docMk/>
            <pc:sldMk cId="361330926" sldId="289"/>
            <ac:grpSpMk id="20" creationId="{B220BE0C-740E-4A5B-80E3-8155DECBB454}"/>
          </ac:grpSpMkLst>
        </pc:grpChg>
        <pc:cxnChg chg="mod">
          <ac:chgData name="MARIA CRUZ HERMIDA BALLESTEROS" userId="36a870c3-c6df-408d-bd44-8535b21b14fb" providerId="ADAL" clId="{9F6BBF9B-06E8-4176-830F-211482C048B7}" dt="2025-11-04T07:42:35.876" v="587" actId="1076"/>
          <ac:cxnSpMkLst>
            <pc:docMk/>
            <pc:sldMk cId="361330926" sldId="289"/>
            <ac:cxnSpMk id="43" creationId="{152CC697-121A-486B-A806-8D8BE5E667BC}"/>
          </ac:cxnSpMkLst>
        </pc:cxnChg>
        <pc:cxnChg chg="mod">
          <ac:chgData name="MARIA CRUZ HERMIDA BALLESTEROS" userId="36a870c3-c6df-408d-bd44-8535b21b14fb" providerId="ADAL" clId="{9F6BBF9B-06E8-4176-830F-211482C048B7}" dt="2025-11-04T07:43:03.378" v="588" actId="14100"/>
          <ac:cxnSpMkLst>
            <pc:docMk/>
            <pc:sldMk cId="361330926" sldId="289"/>
            <ac:cxnSpMk id="44" creationId="{003F7BF3-1731-4621-88A0-9783944E9A4D}"/>
          </ac:cxnSpMkLst>
        </pc:cxnChg>
        <pc:cxnChg chg="mod">
          <ac:chgData name="MARIA CRUZ HERMIDA BALLESTEROS" userId="36a870c3-c6df-408d-bd44-8535b21b14fb" providerId="ADAL" clId="{9F6BBF9B-06E8-4176-830F-211482C048B7}" dt="2025-11-04T07:43:49.998" v="592" actId="14100"/>
          <ac:cxnSpMkLst>
            <pc:docMk/>
            <pc:sldMk cId="361330926" sldId="289"/>
            <ac:cxnSpMk id="45" creationId="{65D775D3-84E8-469F-BD64-8C5A8EA679E2}"/>
          </ac:cxnSpMkLst>
        </pc:cxnChg>
        <pc:cxnChg chg="mod">
          <ac:chgData name="MARIA CRUZ HERMIDA BALLESTEROS" userId="36a870c3-c6df-408d-bd44-8535b21b14fb" providerId="ADAL" clId="{9F6BBF9B-06E8-4176-830F-211482C048B7}" dt="2025-11-04T07:42:33.246" v="586" actId="14100"/>
          <ac:cxnSpMkLst>
            <pc:docMk/>
            <pc:sldMk cId="361330926" sldId="289"/>
            <ac:cxnSpMk id="53" creationId="{603A2082-C539-46A5-8802-659F7A2CD665}"/>
          </ac:cxnSpMkLst>
        </pc:cxnChg>
      </pc:sldChg>
    </pc:docChg>
  </pc:docChgLst>
  <pc:docChgLst>
    <pc:chgData name="MARIA CRUZ HERMIDA BALLESTEROS" userId="36a870c3-c6df-408d-bd44-8535b21b14fb" providerId="ADAL" clId="{D4A5243E-6044-41BB-8E05-C2A28F93EBC2}"/>
    <pc:docChg chg="delSld modSld sldOrd">
      <pc:chgData name="MARIA CRUZ HERMIDA BALLESTEROS" userId="36a870c3-c6df-408d-bd44-8535b21b14fb" providerId="ADAL" clId="{D4A5243E-6044-41BB-8E05-C2A28F93EBC2}" dt="2025-10-17T08:35:30.245" v="64" actId="20577"/>
      <pc:docMkLst>
        <pc:docMk/>
      </pc:docMkLst>
      <pc:sldChg chg="modSp">
        <pc:chgData name="MARIA CRUZ HERMIDA BALLESTEROS" userId="36a870c3-c6df-408d-bd44-8535b21b14fb" providerId="ADAL" clId="{D4A5243E-6044-41BB-8E05-C2A28F93EBC2}" dt="2025-10-17T08:35:30.245" v="64" actId="20577"/>
        <pc:sldMkLst>
          <pc:docMk/>
          <pc:sldMk cId="606371159" sldId="268"/>
        </pc:sldMkLst>
        <pc:spChg chg="mod">
          <ac:chgData name="MARIA CRUZ HERMIDA BALLESTEROS" userId="36a870c3-c6df-408d-bd44-8535b21b14fb" providerId="ADAL" clId="{D4A5243E-6044-41BB-8E05-C2A28F93EBC2}" dt="2025-10-17T08:35:30.245" v="64" actId="20577"/>
          <ac:spMkLst>
            <pc:docMk/>
            <pc:sldMk cId="606371159" sldId="268"/>
            <ac:spMk id="6" creationId="{00000000-0000-0000-0000-000000000000}"/>
          </ac:spMkLst>
        </pc:spChg>
      </pc:sldChg>
      <pc:sldChg chg="modSp">
        <pc:chgData name="MARIA CRUZ HERMIDA BALLESTEROS" userId="36a870c3-c6df-408d-bd44-8535b21b14fb" providerId="ADAL" clId="{D4A5243E-6044-41BB-8E05-C2A28F93EBC2}" dt="2025-10-17T08:15:11.689" v="0" actId="207"/>
        <pc:sldMkLst>
          <pc:docMk/>
          <pc:sldMk cId="874789078" sldId="279"/>
        </pc:sldMkLst>
        <pc:graphicFrameChg chg="mod">
          <ac:chgData name="MARIA CRUZ HERMIDA BALLESTEROS" userId="36a870c3-c6df-408d-bd44-8535b21b14fb" providerId="ADAL" clId="{D4A5243E-6044-41BB-8E05-C2A28F93EBC2}" dt="2025-10-17T08:15:11.689" v="0" actId="207"/>
          <ac:graphicFrameMkLst>
            <pc:docMk/>
            <pc:sldMk cId="874789078" sldId="279"/>
            <ac:graphicFrameMk id="32" creationId="{C93C0CA3-E39C-43E4-9FF0-DD43811FBB0A}"/>
          </ac:graphicFrameMkLst>
        </pc:graphicFrameChg>
      </pc:sldChg>
      <pc:sldChg chg="modSp ord">
        <pc:chgData name="MARIA CRUZ HERMIDA BALLESTEROS" userId="36a870c3-c6df-408d-bd44-8535b21b14fb" providerId="ADAL" clId="{D4A5243E-6044-41BB-8E05-C2A28F93EBC2}" dt="2025-10-17T08:24:21.819" v="7" actId="20577"/>
        <pc:sldMkLst>
          <pc:docMk/>
          <pc:sldMk cId="1861048001" sldId="283"/>
        </pc:sldMkLst>
        <pc:spChg chg="mod">
          <ac:chgData name="MARIA CRUZ HERMIDA BALLESTEROS" userId="36a870c3-c6df-408d-bd44-8535b21b14fb" providerId="ADAL" clId="{D4A5243E-6044-41BB-8E05-C2A28F93EBC2}" dt="2025-10-17T08:24:21.819" v="7" actId="20577"/>
          <ac:spMkLst>
            <pc:docMk/>
            <pc:sldMk cId="1861048001" sldId="283"/>
            <ac:spMk id="15" creationId="{00000000-0000-0000-0000-000000000000}"/>
          </ac:spMkLst>
        </pc:spChg>
      </pc:sldChg>
      <pc:sldChg chg="modSp">
        <pc:chgData name="MARIA CRUZ HERMIDA BALLESTEROS" userId="36a870c3-c6df-408d-bd44-8535b21b14fb" providerId="ADAL" clId="{D4A5243E-6044-41BB-8E05-C2A28F93EBC2}" dt="2025-10-17T08:24:52.570" v="10" actId="20577"/>
        <pc:sldMkLst>
          <pc:docMk/>
          <pc:sldMk cId="3261709700" sldId="284"/>
        </pc:sldMkLst>
        <pc:spChg chg="mod">
          <ac:chgData name="MARIA CRUZ HERMIDA BALLESTEROS" userId="36a870c3-c6df-408d-bd44-8535b21b14fb" providerId="ADAL" clId="{D4A5243E-6044-41BB-8E05-C2A28F93EBC2}" dt="2025-10-17T08:24:52.570" v="10" actId="20577"/>
          <ac:spMkLst>
            <pc:docMk/>
            <pc:sldMk cId="3261709700" sldId="284"/>
            <ac:spMk id="15" creationId="{00000000-0000-0000-0000-000000000000}"/>
          </ac:spMkLst>
        </pc:spChg>
      </pc:sldChg>
      <pc:sldChg chg="modSp">
        <pc:chgData name="MARIA CRUZ HERMIDA BALLESTEROS" userId="36a870c3-c6df-408d-bd44-8535b21b14fb" providerId="ADAL" clId="{D4A5243E-6044-41BB-8E05-C2A28F93EBC2}" dt="2025-10-17T08:25:07.695" v="12" actId="20577"/>
        <pc:sldMkLst>
          <pc:docMk/>
          <pc:sldMk cId="1682666616" sldId="285"/>
        </pc:sldMkLst>
        <pc:spChg chg="mod">
          <ac:chgData name="MARIA CRUZ HERMIDA BALLESTEROS" userId="36a870c3-c6df-408d-bd44-8535b21b14fb" providerId="ADAL" clId="{D4A5243E-6044-41BB-8E05-C2A28F93EBC2}" dt="2025-10-17T08:25:07.695" v="12" actId="20577"/>
          <ac:spMkLst>
            <pc:docMk/>
            <pc:sldMk cId="1682666616" sldId="285"/>
            <ac:spMk id="15" creationId="{00000000-0000-0000-0000-000000000000}"/>
          </ac:spMkLst>
        </pc:spChg>
      </pc:sldChg>
      <pc:sldChg chg="modSp">
        <pc:chgData name="MARIA CRUZ HERMIDA BALLESTEROS" userId="36a870c3-c6df-408d-bd44-8535b21b14fb" providerId="ADAL" clId="{D4A5243E-6044-41BB-8E05-C2A28F93EBC2}" dt="2025-10-17T08:25:15.534" v="14" actId="20577"/>
        <pc:sldMkLst>
          <pc:docMk/>
          <pc:sldMk cId="2334642258" sldId="286"/>
        </pc:sldMkLst>
        <pc:spChg chg="mod">
          <ac:chgData name="MARIA CRUZ HERMIDA BALLESTEROS" userId="36a870c3-c6df-408d-bd44-8535b21b14fb" providerId="ADAL" clId="{D4A5243E-6044-41BB-8E05-C2A28F93EBC2}" dt="2025-10-17T08:25:15.534" v="14" actId="20577"/>
          <ac:spMkLst>
            <pc:docMk/>
            <pc:sldMk cId="2334642258" sldId="286"/>
            <ac:spMk id="15" creationId="{00000000-0000-0000-0000-000000000000}"/>
          </ac:spMkLst>
        </pc:spChg>
      </pc:sldChg>
      <pc:sldChg chg="modSp">
        <pc:chgData name="MARIA CRUZ HERMIDA BALLESTEROS" userId="36a870c3-c6df-408d-bd44-8535b21b14fb" providerId="ADAL" clId="{D4A5243E-6044-41BB-8E05-C2A28F93EBC2}" dt="2025-10-17T08:25:20.895" v="16" actId="20577"/>
        <pc:sldMkLst>
          <pc:docMk/>
          <pc:sldMk cId="4125931403" sldId="287"/>
        </pc:sldMkLst>
        <pc:spChg chg="mod">
          <ac:chgData name="MARIA CRUZ HERMIDA BALLESTEROS" userId="36a870c3-c6df-408d-bd44-8535b21b14fb" providerId="ADAL" clId="{D4A5243E-6044-41BB-8E05-C2A28F93EBC2}" dt="2025-10-17T08:25:20.895" v="16" actId="20577"/>
          <ac:spMkLst>
            <pc:docMk/>
            <pc:sldMk cId="4125931403" sldId="287"/>
            <ac:spMk id="15" creationId="{00000000-0000-0000-0000-000000000000}"/>
          </ac:spMkLst>
        </pc:spChg>
      </pc:sldChg>
    </pc:docChg>
  </pc:docChgLst>
  <pc:docChgLst>
    <pc:chgData name="CINTIA DELGADO MARTIN" userId="d28464ac-9b4f-4036-9ec7-9ac9dc922c7b" providerId="ADAL" clId="{526417D4-5E5F-4831-A2E4-000997E84FB1}"/>
    <pc:docChg chg="custSel modSld">
      <pc:chgData name="CINTIA DELGADO MARTIN" userId="d28464ac-9b4f-4036-9ec7-9ac9dc922c7b" providerId="ADAL" clId="{526417D4-5E5F-4831-A2E4-000997E84FB1}" dt="2025-10-22T10:52:33.419" v="739" actId="113"/>
      <pc:docMkLst>
        <pc:docMk/>
      </pc:docMkLst>
      <pc:sldChg chg="modSp">
        <pc:chgData name="CINTIA DELGADO MARTIN" userId="d28464ac-9b4f-4036-9ec7-9ac9dc922c7b" providerId="ADAL" clId="{526417D4-5E5F-4831-A2E4-000997E84FB1}" dt="2025-10-22T10:31:20.071" v="660" actId="20577"/>
        <pc:sldMkLst>
          <pc:docMk/>
          <pc:sldMk cId="3892291559" sldId="267"/>
        </pc:sldMkLst>
        <pc:spChg chg="mod">
          <ac:chgData name="CINTIA DELGADO MARTIN" userId="d28464ac-9b4f-4036-9ec7-9ac9dc922c7b" providerId="ADAL" clId="{526417D4-5E5F-4831-A2E4-000997E84FB1}" dt="2025-10-22T10:31:20.071" v="660" actId="20577"/>
          <ac:spMkLst>
            <pc:docMk/>
            <pc:sldMk cId="3892291559" sldId="267"/>
            <ac:spMk id="3" creationId="{10368C60-B0CB-4063-9D31-CAB6B0BCB4AA}"/>
          </ac:spMkLst>
        </pc:spChg>
      </pc:sldChg>
      <pc:sldChg chg="modSp">
        <pc:chgData name="CINTIA DELGADO MARTIN" userId="d28464ac-9b4f-4036-9ec7-9ac9dc922c7b" providerId="ADAL" clId="{526417D4-5E5F-4831-A2E4-000997E84FB1}" dt="2025-10-22T10:52:33.419" v="739" actId="113"/>
        <pc:sldMkLst>
          <pc:docMk/>
          <pc:sldMk cId="4054622312" sldId="270"/>
        </pc:sldMkLst>
        <pc:spChg chg="mod">
          <ac:chgData name="CINTIA DELGADO MARTIN" userId="d28464ac-9b4f-4036-9ec7-9ac9dc922c7b" providerId="ADAL" clId="{526417D4-5E5F-4831-A2E4-000997E84FB1}" dt="2025-10-22T10:52:33.419" v="739" actId="113"/>
          <ac:spMkLst>
            <pc:docMk/>
            <pc:sldMk cId="4054622312" sldId="270"/>
            <ac:spMk id="2" creationId="{00000000-0000-0000-0000-000000000000}"/>
          </ac:spMkLst>
        </pc:spChg>
        <pc:spChg chg="mod">
          <ac:chgData name="CINTIA DELGADO MARTIN" userId="d28464ac-9b4f-4036-9ec7-9ac9dc922c7b" providerId="ADAL" clId="{526417D4-5E5F-4831-A2E4-000997E84FB1}" dt="2025-10-22T10:52:25.859" v="738" actId="20577"/>
          <ac:spMkLst>
            <pc:docMk/>
            <pc:sldMk cId="4054622312" sldId="270"/>
            <ac:spMk id="3" creationId="{00000000-0000-0000-0000-000000000000}"/>
          </ac:spMkLst>
        </pc:spChg>
      </pc:sldChg>
      <pc:sldChg chg="delSp modSp">
        <pc:chgData name="CINTIA DELGADO MARTIN" userId="d28464ac-9b4f-4036-9ec7-9ac9dc922c7b" providerId="ADAL" clId="{526417D4-5E5F-4831-A2E4-000997E84FB1}" dt="2025-10-22T10:36:00.983" v="705" actId="1076"/>
        <pc:sldMkLst>
          <pc:docMk/>
          <pc:sldMk cId="163484177" sldId="275"/>
        </pc:sldMkLst>
        <pc:spChg chg="mod">
          <ac:chgData name="CINTIA DELGADO MARTIN" userId="d28464ac-9b4f-4036-9ec7-9ac9dc922c7b" providerId="ADAL" clId="{526417D4-5E5F-4831-A2E4-000997E84FB1}" dt="2025-10-22T10:33:09.449" v="682" actId="2711"/>
          <ac:spMkLst>
            <pc:docMk/>
            <pc:sldMk cId="163484177" sldId="275"/>
            <ac:spMk id="11" creationId="{650BADEF-F15A-41C5-9654-B2D314634CDD}"/>
          </ac:spMkLst>
        </pc:spChg>
        <pc:spChg chg="del">
          <ac:chgData name="CINTIA DELGADO MARTIN" userId="d28464ac-9b4f-4036-9ec7-9ac9dc922c7b" providerId="ADAL" clId="{526417D4-5E5F-4831-A2E4-000997E84FB1}" dt="2025-10-22T10:22:38.846" v="144" actId="478"/>
          <ac:spMkLst>
            <pc:docMk/>
            <pc:sldMk cId="163484177" sldId="275"/>
            <ac:spMk id="12" creationId="{A08DB0CB-012E-4EC1-A339-D23C489CADEB}"/>
          </ac:spMkLst>
        </pc:spChg>
        <pc:spChg chg="mod">
          <ac:chgData name="CINTIA DELGADO MARTIN" userId="d28464ac-9b4f-4036-9ec7-9ac9dc922c7b" providerId="ADAL" clId="{526417D4-5E5F-4831-A2E4-000997E84FB1}" dt="2025-10-22T10:31:06.032" v="633" actId="20577"/>
          <ac:spMkLst>
            <pc:docMk/>
            <pc:sldMk cId="163484177" sldId="275"/>
            <ac:spMk id="13" creationId="{00000000-0000-0000-0000-000000000000}"/>
          </ac:spMkLst>
        </pc:spChg>
        <pc:spChg chg="del">
          <ac:chgData name="CINTIA DELGADO MARTIN" userId="d28464ac-9b4f-4036-9ec7-9ac9dc922c7b" providerId="ADAL" clId="{526417D4-5E5F-4831-A2E4-000997E84FB1}" dt="2025-10-22T10:22:42.296" v="145" actId="478"/>
          <ac:spMkLst>
            <pc:docMk/>
            <pc:sldMk cId="163484177" sldId="275"/>
            <ac:spMk id="14" creationId="{D704F79A-5ECD-4BCC-AC9B-CD4B78961244}"/>
          </ac:spMkLst>
        </pc:spChg>
        <pc:spChg chg="del">
          <ac:chgData name="CINTIA DELGADO MARTIN" userId="d28464ac-9b4f-4036-9ec7-9ac9dc922c7b" providerId="ADAL" clId="{526417D4-5E5F-4831-A2E4-000997E84FB1}" dt="2025-10-22T10:22:47.225" v="147" actId="478"/>
          <ac:spMkLst>
            <pc:docMk/>
            <pc:sldMk cId="163484177" sldId="275"/>
            <ac:spMk id="16" creationId="{AD254827-56DB-49C0-AFCC-360A9B29C468}"/>
          </ac:spMkLst>
        </pc:spChg>
        <pc:spChg chg="del mod">
          <ac:chgData name="CINTIA DELGADO MARTIN" userId="d28464ac-9b4f-4036-9ec7-9ac9dc922c7b" providerId="ADAL" clId="{526417D4-5E5F-4831-A2E4-000997E84FB1}" dt="2025-10-22T10:23:50.560" v="261" actId="478"/>
          <ac:spMkLst>
            <pc:docMk/>
            <pc:sldMk cId="163484177" sldId="275"/>
            <ac:spMk id="17" creationId="{6E1B1C9C-4DE5-473E-B27F-963814AF45D6}"/>
          </ac:spMkLst>
        </pc:spChg>
        <pc:spChg chg="del mod">
          <ac:chgData name="CINTIA DELGADO MARTIN" userId="d28464ac-9b4f-4036-9ec7-9ac9dc922c7b" providerId="ADAL" clId="{526417D4-5E5F-4831-A2E4-000997E84FB1}" dt="2025-10-22T10:22:50.281" v="149" actId="478"/>
          <ac:spMkLst>
            <pc:docMk/>
            <pc:sldMk cId="163484177" sldId="275"/>
            <ac:spMk id="18" creationId="{C586C709-1286-4D00-BC4A-9A9C5A1735A6}"/>
          </ac:spMkLst>
        </pc:spChg>
        <pc:spChg chg="del">
          <ac:chgData name="CINTIA DELGADO MARTIN" userId="d28464ac-9b4f-4036-9ec7-9ac9dc922c7b" providerId="ADAL" clId="{526417D4-5E5F-4831-A2E4-000997E84FB1}" dt="2025-10-22T10:22:52.759" v="150" actId="478"/>
          <ac:spMkLst>
            <pc:docMk/>
            <pc:sldMk cId="163484177" sldId="275"/>
            <ac:spMk id="19" creationId="{16771D3A-F0BA-4E79-96B4-3D480FEE1F54}"/>
          </ac:spMkLst>
        </pc:spChg>
        <pc:spChg chg="mod">
          <ac:chgData name="CINTIA DELGADO MARTIN" userId="d28464ac-9b4f-4036-9ec7-9ac9dc922c7b" providerId="ADAL" clId="{526417D4-5E5F-4831-A2E4-000997E84FB1}" dt="2025-10-22T10:36:00.983" v="705" actId="1076"/>
          <ac:spMkLst>
            <pc:docMk/>
            <pc:sldMk cId="163484177" sldId="275"/>
            <ac:spMk id="21" creationId="{37A13BAD-0D86-459B-B6A9-2EBB265CDEB4}"/>
          </ac:spMkLst>
        </pc:spChg>
        <pc:spChg chg="del">
          <ac:chgData name="CINTIA DELGADO MARTIN" userId="d28464ac-9b4f-4036-9ec7-9ac9dc922c7b" providerId="ADAL" clId="{526417D4-5E5F-4831-A2E4-000997E84FB1}" dt="2025-10-22T10:22:44.435" v="146" actId="478"/>
          <ac:spMkLst>
            <pc:docMk/>
            <pc:sldMk cId="163484177" sldId="275"/>
            <ac:spMk id="31" creationId="{AB437B3D-4354-4A4C-8BE7-9A394B8AA4E1}"/>
          </ac:spMkLst>
        </pc:spChg>
        <pc:spChg chg="del">
          <ac:chgData name="CINTIA DELGADO MARTIN" userId="d28464ac-9b4f-4036-9ec7-9ac9dc922c7b" providerId="ADAL" clId="{526417D4-5E5F-4831-A2E4-000997E84FB1}" dt="2025-10-22T10:25:51.520" v="511" actId="478"/>
          <ac:spMkLst>
            <pc:docMk/>
            <pc:sldMk cId="163484177" sldId="275"/>
            <ac:spMk id="32" creationId="{394BE08A-EFE7-409B-B010-01355BA98082}"/>
          </ac:spMkLst>
        </pc:spChg>
        <pc:grpChg chg="mod">
          <ac:chgData name="CINTIA DELGADO MARTIN" userId="d28464ac-9b4f-4036-9ec7-9ac9dc922c7b" providerId="ADAL" clId="{526417D4-5E5F-4831-A2E4-000997E84FB1}" dt="2025-10-22T10:26:47.931" v="596" actId="1076"/>
          <ac:grpSpMkLst>
            <pc:docMk/>
            <pc:sldMk cId="163484177" sldId="275"/>
            <ac:grpSpMk id="9" creationId="{582C5E8D-5AF1-4233-9430-AC99CFF9CADE}"/>
          </ac:grpSpMkLst>
        </pc:grpChg>
        <pc:picChg chg="mod">
          <ac:chgData name="CINTIA DELGADO MARTIN" userId="d28464ac-9b4f-4036-9ec7-9ac9dc922c7b" providerId="ADAL" clId="{526417D4-5E5F-4831-A2E4-000997E84FB1}" dt="2025-10-22T10:29:33.824" v="607" actId="1076"/>
          <ac:picMkLst>
            <pc:docMk/>
            <pc:sldMk cId="163484177" sldId="275"/>
            <ac:picMk id="2" creationId="{00000000-0000-0000-0000-000000000000}"/>
          </ac:picMkLst>
        </pc:picChg>
      </pc:sldChg>
      <pc:sldChg chg="delSp modSp">
        <pc:chgData name="CINTIA DELGADO MARTIN" userId="d28464ac-9b4f-4036-9ec7-9ac9dc922c7b" providerId="ADAL" clId="{526417D4-5E5F-4831-A2E4-000997E84FB1}" dt="2025-10-22T10:41:45.403" v="709" actId="1076"/>
        <pc:sldMkLst>
          <pc:docMk/>
          <pc:sldMk cId="2116816496" sldId="278"/>
        </pc:sldMkLst>
        <pc:spChg chg="del">
          <ac:chgData name="CINTIA DELGADO MARTIN" userId="d28464ac-9b4f-4036-9ec7-9ac9dc922c7b" providerId="ADAL" clId="{526417D4-5E5F-4831-A2E4-000997E84FB1}" dt="2025-10-22T10:41:32.083" v="706" actId="478"/>
          <ac:spMkLst>
            <pc:docMk/>
            <pc:sldMk cId="2116816496" sldId="278"/>
            <ac:spMk id="42" creationId="{A0959D67-DD87-437C-BDDF-8CDBCBECA01A}"/>
          </ac:spMkLst>
        </pc:spChg>
        <pc:grpChg chg="mod">
          <ac:chgData name="CINTIA DELGADO MARTIN" userId="d28464ac-9b4f-4036-9ec7-9ac9dc922c7b" providerId="ADAL" clId="{526417D4-5E5F-4831-A2E4-000997E84FB1}" dt="2025-10-22T10:41:36.532" v="707" actId="1076"/>
          <ac:grpSpMkLst>
            <pc:docMk/>
            <pc:sldMk cId="2116816496" sldId="278"/>
            <ac:grpSpMk id="3" creationId="{77EFA343-EC5D-4AA4-9406-DEAD62A00D15}"/>
          </ac:grpSpMkLst>
        </pc:grpChg>
        <pc:picChg chg="mod">
          <ac:chgData name="CINTIA DELGADO MARTIN" userId="d28464ac-9b4f-4036-9ec7-9ac9dc922c7b" providerId="ADAL" clId="{526417D4-5E5F-4831-A2E4-000997E84FB1}" dt="2025-10-22T10:41:41.425" v="708" actId="1076"/>
          <ac:picMkLst>
            <pc:docMk/>
            <pc:sldMk cId="2116816496" sldId="278"/>
            <ac:picMk id="29" creationId="{A1D99AFC-8EDE-4940-BBAC-42DB2B61D086}"/>
          </ac:picMkLst>
        </pc:picChg>
        <pc:picChg chg="mod">
          <ac:chgData name="CINTIA DELGADO MARTIN" userId="d28464ac-9b4f-4036-9ec7-9ac9dc922c7b" providerId="ADAL" clId="{526417D4-5E5F-4831-A2E4-000997E84FB1}" dt="2025-10-22T10:41:45.403" v="709" actId="1076"/>
          <ac:picMkLst>
            <pc:docMk/>
            <pc:sldMk cId="2116816496" sldId="278"/>
            <ac:picMk id="38" creationId="{8D4EC7A0-A9BD-4DAE-9C72-0B9F0B5FB3D7}"/>
          </ac:picMkLst>
        </pc:picChg>
      </pc:sldChg>
      <pc:sldChg chg="addSp modSp">
        <pc:chgData name="CINTIA DELGADO MARTIN" userId="d28464ac-9b4f-4036-9ec7-9ac9dc922c7b" providerId="ADAL" clId="{526417D4-5E5F-4831-A2E4-000997E84FB1}" dt="2025-10-22T10:46:05.202" v="726" actId="1076"/>
        <pc:sldMkLst>
          <pc:docMk/>
          <pc:sldMk cId="874789078" sldId="279"/>
        </pc:sldMkLst>
        <pc:graphicFrameChg chg="mod">
          <ac:chgData name="CINTIA DELGADO MARTIN" userId="d28464ac-9b4f-4036-9ec7-9ac9dc922c7b" providerId="ADAL" clId="{526417D4-5E5F-4831-A2E4-000997E84FB1}" dt="2025-10-22T10:45:59.921" v="725"/>
          <ac:graphicFrameMkLst>
            <pc:docMk/>
            <pc:sldMk cId="874789078" sldId="279"/>
            <ac:graphicFrameMk id="32" creationId="{C93C0CA3-E39C-43E4-9FF0-DD43811FBB0A}"/>
          </ac:graphicFrameMkLst>
        </pc:graphicFrameChg>
        <pc:picChg chg="add mod">
          <ac:chgData name="CINTIA DELGADO MARTIN" userId="d28464ac-9b4f-4036-9ec7-9ac9dc922c7b" providerId="ADAL" clId="{526417D4-5E5F-4831-A2E4-000997E84FB1}" dt="2025-10-22T10:46:05.202" v="726" actId="1076"/>
          <ac:picMkLst>
            <pc:docMk/>
            <pc:sldMk cId="874789078" sldId="279"/>
            <ac:picMk id="4" creationId="{E0075915-E1F4-4626-B034-43900B2D329F}"/>
          </ac:picMkLst>
        </pc:picChg>
      </pc:sldChg>
      <pc:sldChg chg="modSp">
        <pc:chgData name="CINTIA DELGADO MARTIN" userId="d28464ac-9b4f-4036-9ec7-9ac9dc922c7b" providerId="ADAL" clId="{526417D4-5E5F-4831-A2E4-000997E84FB1}" dt="2025-10-22T10:29:39.473" v="608" actId="1076"/>
        <pc:sldMkLst>
          <pc:docMk/>
          <pc:sldMk cId="3457142524" sldId="288"/>
        </pc:sldMkLst>
        <pc:picChg chg="mod">
          <ac:chgData name="CINTIA DELGADO MARTIN" userId="d28464ac-9b4f-4036-9ec7-9ac9dc922c7b" providerId="ADAL" clId="{526417D4-5E5F-4831-A2E4-000997E84FB1}" dt="2025-10-22T10:29:39.473" v="608" actId="1076"/>
          <ac:picMkLst>
            <pc:docMk/>
            <pc:sldMk cId="3457142524" sldId="288"/>
            <ac:picMk id="2" creationId="{00000000-0000-0000-0000-000000000000}"/>
          </ac:picMkLst>
        </pc:picChg>
      </pc:sldChg>
    </pc:docChg>
  </pc:docChgLst>
  <pc:docChgLst>
    <pc:chgData name="MARIA CRUZ HERMIDA BALLESTEROS" userId="36a870c3-c6df-408d-bd44-8535b21b14fb" providerId="ADAL" clId="{8272E72F-62A4-4CF3-82DA-7F673B1A3785}"/>
    <pc:docChg chg="modSld">
      <pc:chgData name="MARIA CRUZ HERMIDA BALLESTEROS" userId="36a870c3-c6df-408d-bd44-8535b21b14fb" providerId="ADAL" clId="{8272E72F-62A4-4CF3-82DA-7F673B1A3785}" dt="2025-10-31T11:55:18.020" v="133" actId="20577"/>
      <pc:docMkLst>
        <pc:docMk/>
      </pc:docMkLst>
      <pc:sldChg chg="modSp">
        <pc:chgData name="MARIA CRUZ HERMIDA BALLESTEROS" userId="36a870c3-c6df-408d-bd44-8535b21b14fb" providerId="ADAL" clId="{8272E72F-62A4-4CF3-82DA-7F673B1A3785}" dt="2025-10-31T11:55:18.020" v="133" actId="20577"/>
        <pc:sldMkLst>
          <pc:docMk/>
          <pc:sldMk cId="4054622312" sldId="270"/>
        </pc:sldMkLst>
        <pc:spChg chg="mod">
          <ac:chgData name="MARIA CRUZ HERMIDA BALLESTEROS" userId="36a870c3-c6df-408d-bd44-8535b21b14fb" providerId="ADAL" clId="{8272E72F-62A4-4CF3-82DA-7F673B1A3785}" dt="2025-10-31T11:55:18.020" v="133" actId="20577"/>
          <ac:spMkLst>
            <pc:docMk/>
            <pc:sldMk cId="4054622312" sldId="270"/>
            <ac:spMk id="2" creationId="{00000000-0000-0000-0000-000000000000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B74119-8D64-49F8-8551-7C3EC3C5F44A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</dgm:pt>
    <dgm:pt modelId="{580A3B8A-7B63-49F8-8A6F-F35E9DDF78A4}">
      <dgm:prSet phldrT="[Texto]" custT="1"/>
      <dgm:spPr>
        <a:solidFill>
          <a:srgbClr val="00B050"/>
        </a:solidFill>
      </dgm:spPr>
      <dgm:t>
        <a:bodyPr/>
        <a:lstStyle/>
        <a:p>
          <a:pPr algn="ctr"/>
          <a:endParaRPr lang="es-ES" sz="1200" dirty="0"/>
        </a:p>
        <a:p>
          <a:pPr algn="ctr"/>
          <a:endParaRPr lang="es-ES" sz="1200" dirty="0"/>
        </a:p>
        <a:p>
          <a:pPr algn="ctr"/>
          <a:endParaRPr lang="es-ES" sz="1200" dirty="0"/>
        </a:p>
        <a:p>
          <a:pPr algn="ctr"/>
          <a:endParaRPr lang="es-ES" sz="1200" dirty="0"/>
        </a:p>
        <a:p>
          <a:pPr algn="ctr"/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INFORMACIÓN CIENTÍFICA ACREDITADA Y DE CALIDAD</a:t>
          </a:r>
        </a:p>
      </dgm:t>
    </dgm:pt>
    <dgm:pt modelId="{9CE64C74-3B46-4560-B6F7-CED88E307319}" type="parTrans" cxnId="{25E92E1E-C5A3-4F69-A590-DDB8BBCF5FC9}">
      <dgm:prSet/>
      <dgm:spPr/>
      <dgm:t>
        <a:bodyPr/>
        <a:lstStyle/>
        <a:p>
          <a:endParaRPr lang="es-ES"/>
        </a:p>
      </dgm:t>
    </dgm:pt>
    <dgm:pt modelId="{961D5677-0C3A-40C0-A68C-EC031B8F0F7F}" type="sibTrans" cxnId="{25E92E1E-C5A3-4F69-A590-DDB8BBCF5FC9}">
      <dgm:prSet/>
      <dgm:spPr/>
      <dgm:t>
        <a:bodyPr/>
        <a:lstStyle/>
        <a:p>
          <a:endParaRPr lang="es-ES"/>
        </a:p>
      </dgm:t>
    </dgm:pt>
    <dgm:pt modelId="{165C9D93-F706-46CF-A907-B900CBBDAF69}">
      <dgm:prSet phldrT="[Texto]" custT="1"/>
      <dgm:spPr>
        <a:solidFill>
          <a:srgbClr val="FFC000"/>
        </a:solidFill>
      </dgm:spPr>
      <dgm:t>
        <a:bodyPr/>
        <a:lstStyle/>
        <a:p>
          <a:pPr algn="l"/>
          <a:endParaRPr lang="es-ES" sz="1400" dirty="0"/>
        </a:p>
        <a:p>
          <a:pPr algn="l"/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Rastrea la web académica</a:t>
          </a:r>
        </a:p>
        <a:p>
          <a:pPr algn="l"/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Recupera documentos científicos</a:t>
          </a:r>
        </a:p>
        <a:p>
          <a:pPr algn="l"/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Aporta citas</a:t>
          </a:r>
        </a:p>
        <a:p>
          <a:pPr algn="l"/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Ofrece artículos relacionados</a:t>
          </a:r>
        </a:p>
        <a:p>
          <a:pPr algn="l"/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Incluye algunos textos completos</a:t>
          </a:r>
        </a:p>
      </dgm:t>
    </dgm:pt>
    <dgm:pt modelId="{DF83F1F4-DE84-40AB-A4FC-63D5F292678E}" type="parTrans" cxnId="{FB18539D-4D9F-47F7-BBE6-DD65C2A5F4C0}">
      <dgm:prSet/>
      <dgm:spPr/>
      <dgm:t>
        <a:bodyPr/>
        <a:lstStyle/>
        <a:p>
          <a:endParaRPr lang="es-ES"/>
        </a:p>
      </dgm:t>
    </dgm:pt>
    <dgm:pt modelId="{66B64B8C-E7EE-4BE8-93F9-A5418BAE3E7D}" type="sibTrans" cxnId="{FB18539D-4D9F-47F7-BBE6-DD65C2A5F4C0}">
      <dgm:prSet/>
      <dgm:spPr/>
      <dgm:t>
        <a:bodyPr/>
        <a:lstStyle/>
        <a:p>
          <a:endParaRPr lang="es-ES"/>
        </a:p>
      </dgm:t>
    </dgm:pt>
    <dgm:pt modelId="{3421D050-ED26-4E3E-8525-7441B8D1C25D}">
      <dgm:prSet phldrT="[Texto]" custT="1"/>
      <dgm:spPr>
        <a:solidFill>
          <a:srgbClr val="C00000"/>
        </a:solidFill>
      </dgm:spPr>
      <dgm:t>
        <a:bodyPr/>
        <a:lstStyle/>
        <a:p>
          <a:endParaRPr lang="es-ES" sz="1400" dirty="0"/>
        </a:p>
        <a:p>
          <a:endParaRPr lang="es-ES" sz="1400" dirty="0"/>
        </a:p>
        <a:p>
          <a:endParaRPr lang="es-ES" sz="1400" dirty="0"/>
        </a:p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AUSENCIA DE CONTROL DE CALIDAD</a:t>
          </a:r>
        </a:p>
        <a:p>
          <a:endParaRPr lang="es-ES" sz="1400" dirty="0"/>
        </a:p>
      </dgm:t>
    </dgm:pt>
    <dgm:pt modelId="{0E9BF761-92D4-43D3-8F54-D2845D5989BB}" type="sibTrans" cxnId="{F222AEA5-0FE4-4093-A076-3F75239E1DE1}">
      <dgm:prSet/>
      <dgm:spPr/>
      <dgm:t>
        <a:bodyPr/>
        <a:lstStyle/>
        <a:p>
          <a:endParaRPr lang="es-ES"/>
        </a:p>
      </dgm:t>
    </dgm:pt>
    <dgm:pt modelId="{549115CE-764C-4F3F-9539-B3B45362063C}" type="parTrans" cxnId="{F222AEA5-0FE4-4093-A076-3F75239E1DE1}">
      <dgm:prSet/>
      <dgm:spPr/>
      <dgm:t>
        <a:bodyPr/>
        <a:lstStyle/>
        <a:p>
          <a:endParaRPr lang="es-ES"/>
        </a:p>
      </dgm:t>
    </dgm:pt>
    <dgm:pt modelId="{2E371CC0-2005-4B7D-B065-FCF520C38176}" type="pres">
      <dgm:prSet presAssocID="{79B74119-8D64-49F8-8551-7C3EC3C5F44A}" presName="Name0" presStyleCnt="0">
        <dgm:presLayoutVars>
          <dgm:dir/>
          <dgm:resizeHandles val="exact"/>
        </dgm:presLayoutVars>
      </dgm:prSet>
      <dgm:spPr/>
    </dgm:pt>
    <dgm:pt modelId="{9207A9B3-824B-463C-8484-42FBEDA1D549}" type="pres">
      <dgm:prSet presAssocID="{79B74119-8D64-49F8-8551-7C3EC3C5F44A}" presName="bkgdShp" presStyleLbl="alignAccFollowNode1" presStyleIdx="0" presStyleCnt="1" custLinFactNeighborX="36256" custLinFactNeighborY="5181"/>
      <dgm:spPr>
        <a:solidFill>
          <a:schemeClr val="bg1">
            <a:alpha val="90000"/>
          </a:schemeClr>
        </a:solidFill>
        <a:ln w="28575"/>
      </dgm:spPr>
    </dgm:pt>
    <dgm:pt modelId="{89609D35-2500-4B94-88B1-E553E573CC8F}" type="pres">
      <dgm:prSet presAssocID="{79B74119-8D64-49F8-8551-7C3EC3C5F44A}" presName="linComp" presStyleCnt="0"/>
      <dgm:spPr/>
    </dgm:pt>
    <dgm:pt modelId="{794720F7-2C6A-4B04-BF02-9AA08B48DF02}" type="pres">
      <dgm:prSet presAssocID="{3421D050-ED26-4E3E-8525-7441B8D1C25D}" presName="compNode" presStyleCnt="0"/>
      <dgm:spPr/>
    </dgm:pt>
    <dgm:pt modelId="{5F35BDA8-C8E1-4C99-87B0-8CC399E20AE5}" type="pres">
      <dgm:prSet presAssocID="{3421D050-ED26-4E3E-8525-7441B8D1C25D}" presName="node" presStyleLbl="node1" presStyleIdx="0" presStyleCnt="3">
        <dgm:presLayoutVars>
          <dgm:bulletEnabled val="1"/>
        </dgm:presLayoutVars>
      </dgm:prSet>
      <dgm:spPr/>
    </dgm:pt>
    <dgm:pt modelId="{4987AEE2-727A-4B06-8A07-BCC47D63F9F7}" type="pres">
      <dgm:prSet presAssocID="{3421D050-ED26-4E3E-8525-7441B8D1C25D}" presName="invisiNode" presStyleLbl="node1" presStyleIdx="0" presStyleCnt="3"/>
      <dgm:spPr/>
    </dgm:pt>
    <dgm:pt modelId="{A3D4C73D-2985-4906-A063-BAD2D644F642}" type="pres">
      <dgm:prSet presAssocID="{3421D050-ED26-4E3E-8525-7441B8D1C25D}" presName="imagNode" presStyleLbl="fgImgPlace1" presStyleIdx="0" presStyleCnt="3" custScaleX="96204" custScaleY="5563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77C6B40E-87D0-4B00-9F9D-187E930B03DF}" type="pres">
      <dgm:prSet presAssocID="{0E9BF761-92D4-43D3-8F54-D2845D5989BB}" presName="sibTrans" presStyleLbl="sibTrans2D1" presStyleIdx="0" presStyleCnt="0"/>
      <dgm:spPr/>
    </dgm:pt>
    <dgm:pt modelId="{B47DDDBB-2F67-4B83-A034-CDFB69E915F7}" type="pres">
      <dgm:prSet presAssocID="{580A3B8A-7B63-49F8-8A6F-F35E9DDF78A4}" presName="compNode" presStyleCnt="0"/>
      <dgm:spPr/>
    </dgm:pt>
    <dgm:pt modelId="{2B57808D-57E8-414F-8C84-F34CF0D94F95}" type="pres">
      <dgm:prSet presAssocID="{580A3B8A-7B63-49F8-8A6F-F35E9DDF78A4}" presName="node" presStyleLbl="node1" presStyleIdx="1" presStyleCnt="3" custLinFactX="16396" custLinFactNeighborX="100000" custLinFactNeighborY="-186">
        <dgm:presLayoutVars>
          <dgm:bulletEnabled val="1"/>
        </dgm:presLayoutVars>
      </dgm:prSet>
      <dgm:spPr/>
    </dgm:pt>
    <dgm:pt modelId="{2F41F284-7E5E-4B28-B614-F7B42BAF347B}" type="pres">
      <dgm:prSet presAssocID="{580A3B8A-7B63-49F8-8A6F-F35E9DDF78A4}" presName="invisiNode" presStyleLbl="node1" presStyleIdx="1" presStyleCnt="3"/>
      <dgm:spPr/>
    </dgm:pt>
    <dgm:pt modelId="{5FC48BC9-C34F-4C94-A1C5-41235D1F5825}" type="pres">
      <dgm:prSet presAssocID="{580A3B8A-7B63-49F8-8A6F-F35E9DDF78A4}" presName="imagNode" presStyleLbl="fgImgPlace1" presStyleIdx="1" presStyleCnt="3" custScaleX="84472" custScaleY="93255" custLinFactX="16542" custLinFactNeighborX="100000" custLinFactNeighborY="-2610"/>
      <dgm:spPr>
        <a:solidFill>
          <a:schemeClr val="bg1"/>
        </a:solidFill>
      </dgm:spPr>
    </dgm:pt>
    <dgm:pt modelId="{9A241794-CF95-4F88-AAB4-766D7C5E2446}" type="pres">
      <dgm:prSet presAssocID="{961D5677-0C3A-40C0-A68C-EC031B8F0F7F}" presName="sibTrans" presStyleLbl="sibTrans2D1" presStyleIdx="0" presStyleCnt="0"/>
      <dgm:spPr/>
    </dgm:pt>
    <dgm:pt modelId="{6B92AD36-A507-4C9D-A02F-6D7FFD74F442}" type="pres">
      <dgm:prSet presAssocID="{165C9D93-F706-46CF-A907-B900CBBDAF69}" presName="compNode" presStyleCnt="0"/>
      <dgm:spPr/>
    </dgm:pt>
    <dgm:pt modelId="{C624212A-96E9-4D6A-B889-8A95F10C2147}" type="pres">
      <dgm:prSet presAssocID="{165C9D93-F706-46CF-A907-B900CBBDAF69}" presName="node" presStyleLbl="node1" presStyleIdx="2" presStyleCnt="3" custLinFactX="-4470" custLinFactNeighborX="-100000" custLinFactNeighborY="-186">
        <dgm:presLayoutVars>
          <dgm:bulletEnabled val="1"/>
        </dgm:presLayoutVars>
      </dgm:prSet>
      <dgm:spPr/>
    </dgm:pt>
    <dgm:pt modelId="{86966A9F-AC9D-4102-B9D4-0E2ACCD9C7AB}" type="pres">
      <dgm:prSet presAssocID="{165C9D93-F706-46CF-A907-B900CBBDAF69}" presName="invisiNode" presStyleLbl="node1" presStyleIdx="2" presStyleCnt="3"/>
      <dgm:spPr/>
    </dgm:pt>
    <dgm:pt modelId="{618FE20B-1C6B-4CA5-876B-D01399F02287}" type="pres">
      <dgm:prSet presAssocID="{165C9D93-F706-46CF-A907-B900CBBDAF69}" presName="imagNode" presStyleLbl="fgImgPlace1" presStyleIdx="2" presStyleCnt="3" custScaleX="90165" custScaleY="61455" custLinFactX="-10343" custLinFactNeighborX="-100000" custLinFactNeighborY="-2912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25E92E1E-C5A3-4F69-A590-DDB8BBCF5FC9}" srcId="{79B74119-8D64-49F8-8551-7C3EC3C5F44A}" destId="{580A3B8A-7B63-49F8-8A6F-F35E9DDF78A4}" srcOrd="1" destOrd="0" parTransId="{9CE64C74-3B46-4560-B6F7-CED88E307319}" sibTransId="{961D5677-0C3A-40C0-A68C-EC031B8F0F7F}"/>
    <dgm:cxn modelId="{87ED2D2B-B64D-43B6-A448-96D30C184DA6}" type="presOf" srcId="{3421D050-ED26-4E3E-8525-7441B8D1C25D}" destId="{5F35BDA8-C8E1-4C99-87B0-8CC399E20AE5}" srcOrd="0" destOrd="0" presId="urn:microsoft.com/office/officeart/2005/8/layout/pList2"/>
    <dgm:cxn modelId="{9BDD8B69-F262-496C-9CE0-4840F551F326}" type="presOf" srcId="{165C9D93-F706-46CF-A907-B900CBBDAF69}" destId="{C624212A-96E9-4D6A-B889-8A95F10C2147}" srcOrd="0" destOrd="0" presId="urn:microsoft.com/office/officeart/2005/8/layout/pList2"/>
    <dgm:cxn modelId="{703BFA8B-D16B-4E68-B41D-2044F74EB4B4}" type="presOf" srcId="{580A3B8A-7B63-49F8-8A6F-F35E9DDF78A4}" destId="{2B57808D-57E8-414F-8C84-F34CF0D94F95}" srcOrd="0" destOrd="0" presId="urn:microsoft.com/office/officeart/2005/8/layout/pList2"/>
    <dgm:cxn modelId="{FB18539D-4D9F-47F7-BBE6-DD65C2A5F4C0}" srcId="{79B74119-8D64-49F8-8551-7C3EC3C5F44A}" destId="{165C9D93-F706-46CF-A907-B900CBBDAF69}" srcOrd="2" destOrd="0" parTransId="{DF83F1F4-DE84-40AB-A4FC-63D5F292678E}" sibTransId="{66B64B8C-E7EE-4BE8-93F9-A5418BAE3E7D}"/>
    <dgm:cxn modelId="{F222AEA5-0FE4-4093-A076-3F75239E1DE1}" srcId="{79B74119-8D64-49F8-8551-7C3EC3C5F44A}" destId="{3421D050-ED26-4E3E-8525-7441B8D1C25D}" srcOrd="0" destOrd="0" parTransId="{549115CE-764C-4F3F-9539-B3B45362063C}" sibTransId="{0E9BF761-92D4-43D3-8F54-D2845D5989BB}"/>
    <dgm:cxn modelId="{626A34CD-F663-45F4-80F2-9941925770D9}" type="presOf" srcId="{0E9BF761-92D4-43D3-8F54-D2845D5989BB}" destId="{77C6B40E-87D0-4B00-9F9D-187E930B03DF}" srcOrd="0" destOrd="0" presId="urn:microsoft.com/office/officeart/2005/8/layout/pList2"/>
    <dgm:cxn modelId="{93D178DB-ABC9-4492-AFC8-B012F52F21D4}" type="presOf" srcId="{79B74119-8D64-49F8-8551-7C3EC3C5F44A}" destId="{2E371CC0-2005-4B7D-B065-FCF520C38176}" srcOrd="0" destOrd="0" presId="urn:microsoft.com/office/officeart/2005/8/layout/pList2"/>
    <dgm:cxn modelId="{DD4CC3F7-561E-4F0A-96D3-59A3C1432817}" type="presOf" srcId="{961D5677-0C3A-40C0-A68C-EC031B8F0F7F}" destId="{9A241794-CF95-4F88-AAB4-766D7C5E2446}" srcOrd="0" destOrd="0" presId="urn:microsoft.com/office/officeart/2005/8/layout/pList2"/>
    <dgm:cxn modelId="{5957090E-BB45-4E35-8385-8BD7E39AC72B}" type="presParOf" srcId="{2E371CC0-2005-4B7D-B065-FCF520C38176}" destId="{9207A9B3-824B-463C-8484-42FBEDA1D549}" srcOrd="0" destOrd="0" presId="urn:microsoft.com/office/officeart/2005/8/layout/pList2"/>
    <dgm:cxn modelId="{A00BE64C-0846-43D6-896F-1A87CCA4A8B9}" type="presParOf" srcId="{2E371CC0-2005-4B7D-B065-FCF520C38176}" destId="{89609D35-2500-4B94-88B1-E553E573CC8F}" srcOrd="1" destOrd="0" presId="urn:microsoft.com/office/officeart/2005/8/layout/pList2"/>
    <dgm:cxn modelId="{3A0D46E0-BE96-400C-B8D8-2F1A0D23C7BB}" type="presParOf" srcId="{89609D35-2500-4B94-88B1-E553E573CC8F}" destId="{794720F7-2C6A-4B04-BF02-9AA08B48DF02}" srcOrd="0" destOrd="0" presId="urn:microsoft.com/office/officeart/2005/8/layout/pList2"/>
    <dgm:cxn modelId="{F84AD679-B7F7-49BB-A64D-5C8062788127}" type="presParOf" srcId="{794720F7-2C6A-4B04-BF02-9AA08B48DF02}" destId="{5F35BDA8-C8E1-4C99-87B0-8CC399E20AE5}" srcOrd="0" destOrd="0" presId="urn:microsoft.com/office/officeart/2005/8/layout/pList2"/>
    <dgm:cxn modelId="{F208149C-AE8B-44FB-9708-F93501376D1D}" type="presParOf" srcId="{794720F7-2C6A-4B04-BF02-9AA08B48DF02}" destId="{4987AEE2-727A-4B06-8A07-BCC47D63F9F7}" srcOrd="1" destOrd="0" presId="urn:microsoft.com/office/officeart/2005/8/layout/pList2"/>
    <dgm:cxn modelId="{1BEE3E49-EB93-4BD8-892E-B5706880573C}" type="presParOf" srcId="{794720F7-2C6A-4B04-BF02-9AA08B48DF02}" destId="{A3D4C73D-2985-4906-A063-BAD2D644F642}" srcOrd="2" destOrd="0" presId="urn:microsoft.com/office/officeart/2005/8/layout/pList2"/>
    <dgm:cxn modelId="{AD4F92AB-1297-48B0-9050-1EA68B596CF6}" type="presParOf" srcId="{89609D35-2500-4B94-88B1-E553E573CC8F}" destId="{77C6B40E-87D0-4B00-9F9D-187E930B03DF}" srcOrd="1" destOrd="0" presId="urn:microsoft.com/office/officeart/2005/8/layout/pList2"/>
    <dgm:cxn modelId="{6D0E0D32-33A8-41EB-91ED-84ED89FD5DDA}" type="presParOf" srcId="{89609D35-2500-4B94-88B1-E553E573CC8F}" destId="{B47DDDBB-2F67-4B83-A034-CDFB69E915F7}" srcOrd="2" destOrd="0" presId="urn:microsoft.com/office/officeart/2005/8/layout/pList2"/>
    <dgm:cxn modelId="{126EA491-DF79-4E38-B7CA-C61CE1766C25}" type="presParOf" srcId="{B47DDDBB-2F67-4B83-A034-CDFB69E915F7}" destId="{2B57808D-57E8-414F-8C84-F34CF0D94F95}" srcOrd="0" destOrd="0" presId="urn:microsoft.com/office/officeart/2005/8/layout/pList2"/>
    <dgm:cxn modelId="{57824BD6-EF0B-4226-934B-60E1BE3EA126}" type="presParOf" srcId="{B47DDDBB-2F67-4B83-A034-CDFB69E915F7}" destId="{2F41F284-7E5E-4B28-B614-F7B42BAF347B}" srcOrd="1" destOrd="0" presId="urn:microsoft.com/office/officeart/2005/8/layout/pList2"/>
    <dgm:cxn modelId="{47B1EA33-9E19-4DB7-82D8-BC7F3C04C51B}" type="presParOf" srcId="{B47DDDBB-2F67-4B83-A034-CDFB69E915F7}" destId="{5FC48BC9-C34F-4C94-A1C5-41235D1F5825}" srcOrd="2" destOrd="0" presId="urn:microsoft.com/office/officeart/2005/8/layout/pList2"/>
    <dgm:cxn modelId="{EEDE0FEE-09F9-4E4B-8D6A-2B23118B25B7}" type="presParOf" srcId="{89609D35-2500-4B94-88B1-E553E573CC8F}" destId="{9A241794-CF95-4F88-AAB4-766D7C5E2446}" srcOrd="3" destOrd="0" presId="urn:microsoft.com/office/officeart/2005/8/layout/pList2"/>
    <dgm:cxn modelId="{EFF15CF9-28F5-43DC-A9A7-81CFB76B9F33}" type="presParOf" srcId="{89609D35-2500-4B94-88B1-E553E573CC8F}" destId="{6B92AD36-A507-4C9D-A02F-6D7FFD74F442}" srcOrd="4" destOrd="0" presId="urn:microsoft.com/office/officeart/2005/8/layout/pList2"/>
    <dgm:cxn modelId="{73BCAA5F-B5AF-4A47-9525-3FF4F4FEA69A}" type="presParOf" srcId="{6B92AD36-A507-4C9D-A02F-6D7FFD74F442}" destId="{C624212A-96E9-4D6A-B889-8A95F10C2147}" srcOrd="0" destOrd="0" presId="urn:microsoft.com/office/officeart/2005/8/layout/pList2"/>
    <dgm:cxn modelId="{A9D7E0BD-6D64-4898-A4F8-75B95B81E7DA}" type="presParOf" srcId="{6B92AD36-A507-4C9D-A02F-6D7FFD74F442}" destId="{86966A9F-AC9D-4102-B9D4-0E2ACCD9C7AB}" srcOrd="1" destOrd="0" presId="urn:microsoft.com/office/officeart/2005/8/layout/pList2"/>
    <dgm:cxn modelId="{19B32B44-3E77-408C-A58C-BC95E16EABB5}" type="presParOf" srcId="{6B92AD36-A507-4C9D-A02F-6D7FFD74F442}" destId="{618FE20B-1C6B-4CA5-876B-D01399F02287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07A9B3-824B-463C-8484-42FBEDA1D549}">
      <dsp:nvSpPr>
        <dsp:cNvPr id="0" name=""/>
        <dsp:cNvSpPr/>
      </dsp:nvSpPr>
      <dsp:spPr>
        <a:xfrm>
          <a:off x="0" y="120203"/>
          <a:ext cx="8559297" cy="2320083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28575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D4C73D-2985-4906-A063-BAD2D644F642}">
      <dsp:nvSpPr>
        <dsp:cNvPr id="0" name=""/>
        <dsp:cNvSpPr/>
      </dsp:nvSpPr>
      <dsp:spPr>
        <a:xfrm>
          <a:off x="304500" y="686790"/>
          <a:ext cx="2418850" cy="946502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35BDA8-C8E1-4C99-87B0-8CC399E20AE5}">
      <dsp:nvSpPr>
        <dsp:cNvPr id="0" name=""/>
        <dsp:cNvSpPr/>
      </dsp:nvSpPr>
      <dsp:spPr>
        <a:xfrm rot="10800000">
          <a:off x="256778" y="2320082"/>
          <a:ext cx="2514293" cy="2835657"/>
        </a:xfrm>
        <a:prstGeom prst="round2SameRect">
          <a:avLst>
            <a:gd name="adj1" fmla="val 10500"/>
            <a:gd name="adj2" fmla="val 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AUSENCIA DE CONTROL DE CALIDAD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400" kern="1200" dirty="0"/>
        </a:p>
      </dsp:txBody>
      <dsp:txXfrm rot="10800000">
        <a:off x="334101" y="2320082"/>
        <a:ext cx="2359647" cy="2758334"/>
      </dsp:txXfrm>
    </dsp:sp>
    <dsp:sp modelId="{5FC48BC9-C34F-4C94-A1C5-41235D1F5825}">
      <dsp:nvSpPr>
        <dsp:cNvPr id="0" name=""/>
        <dsp:cNvSpPr/>
      </dsp:nvSpPr>
      <dsp:spPr>
        <a:xfrm>
          <a:off x="6147919" y="322317"/>
          <a:ext cx="2123874" cy="1586635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57808D-57E8-414F-8C84-F34CF0D94F95}">
      <dsp:nvSpPr>
        <dsp:cNvPr id="0" name=""/>
        <dsp:cNvSpPr/>
      </dsp:nvSpPr>
      <dsp:spPr>
        <a:xfrm rot="10800000">
          <a:off x="5949038" y="2314808"/>
          <a:ext cx="2514293" cy="2835657"/>
        </a:xfrm>
        <a:prstGeom prst="round2SameRect">
          <a:avLst>
            <a:gd name="adj1" fmla="val 10500"/>
            <a:gd name="adj2" fmla="val 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2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2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2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2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INFORMACIÓN CIENTÍFICA ACREDITADA Y DE CALIDAD</a:t>
          </a:r>
        </a:p>
      </dsp:txBody>
      <dsp:txXfrm rot="10800000">
        <a:off x="6026361" y="2314808"/>
        <a:ext cx="2359647" cy="2758334"/>
      </dsp:txXfrm>
    </dsp:sp>
    <dsp:sp modelId="{618FE20B-1C6B-4CA5-876B-D01399F02287}">
      <dsp:nvSpPr>
        <dsp:cNvPr id="0" name=""/>
        <dsp:cNvSpPr/>
      </dsp:nvSpPr>
      <dsp:spPr>
        <a:xfrm>
          <a:off x="3137518" y="587700"/>
          <a:ext cx="2267012" cy="104559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24212A-96E9-4D6A-B889-8A95F10C2147}">
      <dsp:nvSpPr>
        <dsp:cNvPr id="0" name=""/>
        <dsp:cNvSpPr/>
      </dsp:nvSpPr>
      <dsp:spPr>
        <a:xfrm rot="10800000">
          <a:off x="3161542" y="2314808"/>
          <a:ext cx="2514293" cy="2835657"/>
        </a:xfrm>
        <a:prstGeom prst="round2SameRect">
          <a:avLst>
            <a:gd name="adj1" fmla="val 10500"/>
            <a:gd name="adj2" fmla="val 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Rastrea la web académica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Recupera documentos científicos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Aporta citas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Ofrece artículos relacionados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Incluye algunos textos completos</a:t>
          </a:r>
        </a:p>
      </dsp:txBody>
      <dsp:txXfrm rot="10800000">
        <a:off x="3238865" y="2314808"/>
        <a:ext cx="2359647" cy="27583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7190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5439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9696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2468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2489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2849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6472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5138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8789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0447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6966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AF303-2E06-4E71-8EC4-F676838BB926}" type="datetimeFigureOut">
              <a:rPr lang="es-ES" smtClean="0"/>
              <a:t>06/11/2025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107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ucm.es/idemcon/file/tfm?ver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13" Type="http://schemas.openxmlformats.org/officeDocument/2006/relationships/image" Target="../media/image19.png"/><Relationship Id="rId3" Type="http://schemas.openxmlformats.org/officeDocument/2006/relationships/image" Target="../media/image7.jpg"/><Relationship Id="rId7" Type="http://schemas.openxmlformats.org/officeDocument/2006/relationships/image" Target="../media/image13.jpg"/><Relationship Id="rId12" Type="http://schemas.openxmlformats.org/officeDocument/2006/relationships/image" Target="../media/image1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jpg"/><Relationship Id="rId7" Type="http://schemas.openxmlformats.org/officeDocument/2006/relationships/diagramColors" Target="../diagrams/colors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microsoft.com/office/2007/relationships/hdphoto" Target="../media/hdphoto1.wdp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scholar.google.es/schhp?hl=es&amp;as_sdt=0%2C5" TargetMode="External"/><Relationship Id="rId3" Type="http://schemas.openxmlformats.org/officeDocument/2006/relationships/image" Target="../media/image7.jpg"/><Relationship Id="rId7" Type="http://schemas.openxmlformats.org/officeDocument/2006/relationships/hyperlink" Target="https://www.scopus.com/search/form.uri?zone=TopNavBar&amp;origin=&amp;display=basic#basic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ebofscience.com/wos/alldb/basic-search" TargetMode="External"/><Relationship Id="rId5" Type="http://schemas.openxmlformats.org/officeDocument/2006/relationships/image" Target="../media/image28.jpeg"/><Relationship Id="rId10" Type="http://schemas.openxmlformats.org/officeDocument/2006/relationships/hyperlink" Target="https://www.scimagojr.com/" TargetMode="External"/><Relationship Id="rId4" Type="http://schemas.openxmlformats.org/officeDocument/2006/relationships/image" Target="../media/image27.jpg"/><Relationship Id="rId9" Type="http://schemas.openxmlformats.org/officeDocument/2006/relationships/hyperlink" Target="https://jcr.clarivate.com/jcr/browse-journals?app=jcr&amp;referrer=target%3Dhttps:%2F%2Fjcr.clarivate.com%2Fjcr%2Fbrowse-journals%3Fapp%3Djcr%26referrer%3Dtarget%253Dhttps:%252F%252Fjcr.clarivate.com%252Fjcr%252Fbrowse-journals%253Fapp%253Djcr%2526referrer%253Dtarget%25253Dhttps:%25252F%25252Fjcr.clarivate.com%25252Fjcr%25252Fbrowse-journals%2526Init%253DYes%2526authCode%253Dnull%2526SrcApp%253DIC2LS%26Init%3DYes%26authCode%3Dnull%26SrcApp%3DIC2LS&amp;Init=Yes&amp;authCode=null&amp;SrcApp=IC2LS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biblioteca.ucm.es/cee/formacion-1" TargetMode="Externa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g"/><Relationship Id="rId4" Type="http://schemas.openxmlformats.org/officeDocument/2006/relationships/hyperlink" Target="mailto:BUC_CEE@UCM.E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1999" cy="1624497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0913" y="1816407"/>
            <a:ext cx="11209866" cy="2237208"/>
          </a:xfrm>
        </p:spPr>
        <p:txBody>
          <a:bodyPr>
            <a:noAutofit/>
          </a:bodyPr>
          <a:lstStyle/>
          <a:p>
            <a:pPr algn="l"/>
            <a:br>
              <a:rPr lang="es-ES" sz="4800" dirty="0">
                <a:latin typeface="Now Black" panose="00000A00000000000000" pitchFamily="50" charset="0"/>
              </a:rPr>
            </a:br>
            <a:br>
              <a:rPr lang="es-ES" sz="4800" dirty="0">
                <a:latin typeface="Now Black" panose="00000A00000000000000" pitchFamily="50" charset="0"/>
              </a:rPr>
            </a:br>
            <a:br>
              <a:rPr lang="es-ES" sz="4800" dirty="0">
                <a:latin typeface="Now Black" panose="00000A00000000000000" pitchFamily="50" charset="0"/>
              </a:rPr>
            </a:br>
            <a:br>
              <a:rPr lang="es-ES" sz="4800" dirty="0">
                <a:latin typeface="Now Black" panose="00000A00000000000000" pitchFamily="50" charset="0"/>
              </a:rPr>
            </a:br>
            <a:br>
              <a:rPr lang="es-ES" sz="4800" dirty="0">
                <a:latin typeface="Now Black" panose="00000A00000000000000" pitchFamily="50" charset="0"/>
              </a:rPr>
            </a:br>
            <a:r>
              <a:rPr lang="es-ES" sz="4000" b="1" dirty="0">
                <a:latin typeface="Arial" panose="020B0604020202020204" pitchFamily="34" charset="0"/>
                <a:cs typeface="Arial" panose="020B0604020202020204" pitchFamily="34" charset="0"/>
              </a:rPr>
              <a:t>MÁSTER EN INVESTIGACIÓN DE DIRECCIÓN DE EMPRESAS, MARKETING Y CONTABILIDAD: </a:t>
            </a:r>
            <a:br>
              <a:rPr lang="es-ES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4000" b="1" dirty="0">
                <a:latin typeface="Arial" panose="020B0604020202020204" pitchFamily="34" charset="0"/>
                <a:cs typeface="Arial" panose="020B0604020202020204" pitchFamily="34" charset="0"/>
              </a:rPr>
              <a:t>TALLER DE APOYO AL TFM (IDEMCON)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30887" y="4045958"/>
            <a:ext cx="12214576" cy="1422399"/>
          </a:xfrm>
        </p:spPr>
        <p:txBody>
          <a:bodyPr>
            <a:noAutofit/>
          </a:bodyPr>
          <a:lstStyle/>
          <a:p>
            <a:pPr algn="l"/>
            <a:r>
              <a:rPr lang="es-ES" sz="3800" dirty="0">
                <a:latin typeface="Arial" panose="020B0604020202020204" pitchFamily="34" charset="0"/>
                <a:cs typeface="Arial" panose="020B0604020202020204" pitchFamily="34" charset="0"/>
              </a:rPr>
              <a:t>CÓMO ENCONTRAR INFORMACIÓN DE CALIDAD</a:t>
            </a:r>
          </a:p>
          <a:p>
            <a:pPr algn="l"/>
            <a:r>
              <a:rPr lang="es-ES" sz="36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5 noviembre 2025</a:t>
            </a:r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75111"/>
            <a:ext cx="12191999" cy="1434668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0692" y="5667022"/>
            <a:ext cx="2151181" cy="112384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95" y="5613360"/>
            <a:ext cx="1249837" cy="115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6223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>
          <a:xfrm>
            <a:off x="-8" y="564444"/>
            <a:ext cx="12192007" cy="54776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ÍNDICE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7" y="6042132"/>
            <a:ext cx="12191999" cy="815868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10368C60-B0CB-4063-9D31-CAB6B0BCB4AA}"/>
              </a:ext>
            </a:extLst>
          </p:cNvPr>
          <p:cNvSpPr txBox="1"/>
          <p:nvPr/>
        </p:nvSpPr>
        <p:spPr>
          <a:xfrm>
            <a:off x="918603" y="1273996"/>
            <a:ext cx="93247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solidFill>
                  <a:srgbClr val="FFFF00"/>
                </a:solidFill>
              </a:rPr>
              <a:t>En este taller vamos a hablar de…</a:t>
            </a:r>
          </a:p>
          <a:p>
            <a:endParaRPr lang="es-ES" sz="3600" dirty="0">
              <a:solidFill>
                <a:srgbClr val="FFFF00"/>
              </a:solidFill>
            </a:endParaRPr>
          </a:p>
          <a:p>
            <a:r>
              <a:rPr lang="es-ES" sz="3600" dirty="0">
                <a:solidFill>
                  <a:schemeClr val="bg1"/>
                </a:solidFill>
              </a:rPr>
              <a:t>. Criterios de valoración</a:t>
            </a:r>
          </a:p>
          <a:p>
            <a:r>
              <a:rPr lang="es-ES" sz="3600" dirty="0">
                <a:solidFill>
                  <a:schemeClr val="bg1"/>
                </a:solidFill>
              </a:rPr>
              <a:t>. Fases de la búsqueda de información</a:t>
            </a:r>
          </a:p>
          <a:p>
            <a:r>
              <a:rPr lang="es-ES" sz="3600" dirty="0">
                <a:solidFill>
                  <a:schemeClr val="bg1"/>
                </a:solidFill>
              </a:rPr>
              <a:t>. Búsquedas en catálogos y bases de datos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92291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1. CRITERIOS DE VALORACIÓN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619929" y="3234893"/>
            <a:ext cx="24753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  <a:latin typeface="Now Light" panose="00000400000000000000" pitchFamily="50" charset="0"/>
              </a:rPr>
              <a:t>NULLAM SUSCIPIT SEMPER</a:t>
            </a:r>
            <a:endParaRPr lang="es-ES" sz="1400" dirty="0">
              <a:solidFill>
                <a:schemeClr val="bg1"/>
              </a:solidFill>
            </a:endParaRP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01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3" y="6619856"/>
            <a:ext cx="12192000" cy="318070"/>
          </a:xfrm>
          <a:prstGeom prst="rect">
            <a:avLst/>
          </a:prstGeom>
        </p:spPr>
      </p:pic>
      <p:grpSp>
        <p:nvGrpSpPr>
          <p:cNvPr id="9" name="Grupo 8">
            <a:extLst>
              <a:ext uri="{FF2B5EF4-FFF2-40B4-BE49-F238E27FC236}">
                <a16:creationId xmlns:a16="http://schemas.microsoft.com/office/drawing/2014/main" id="{582C5E8D-5AF1-4233-9430-AC99CFF9CADE}"/>
              </a:ext>
            </a:extLst>
          </p:cNvPr>
          <p:cNvGrpSpPr/>
          <p:nvPr/>
        </p:nvGrpSpPr>
        <p:grpSpPr>
          <a:xfrm>
            <a:off x="425317" y="734296"/>
            <a:ext cx="11146754" cy="4708981"/>
            <a:chOff x="542917" y="1342682"/>
            <a:chExt cx="11146754" cy="4708981"/>
          </a:xfrm>
        </p:grpSpPr>
        <p:sp>
          <p:nvSpPr>
            <p:cNvPr id="11" name="Rectángulo 10">
              <a:extLst>
                <a:ext uri="{FF2B5EF4-FFF2-40B4-BE49-F238E27FC236}">
                  <a16:creationId xmlns:a16="http://schemas.microsoft.com/office/drawing/2014/main" id="{650BADEF-F15A-41C5-9654-B2D314634CDD}"/>
                </a:ext>
              </a:extLst>
            </p:cNvPr>
            <p:cNvSpPr/>
            <p:nvPr/>
          </p:nvSpPr>
          <p:spPr>
            <a:xfrm>
              <a:off x="542917" y="1342682"/>
              <a:ext cx="10579579" cy="47089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457200" indent="-457200">
                <a:buFont typeface="Arial" panose="020B0604020202020204" pitchFamily="34" charset="0"/>
                <a:buChar char="•"/>
              </a:pPr>
              <a:endParaRPr lang="es-ES" sz="3000" dirty="0">
                <a:solidFill>
                  <a:srgbClr val="000000"/>
                </a:solidFill>
                <a:latin typeface="Now Light" panose="00000400000000000000" pitchFamily="50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s-ES" sz="30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Metodología de la </a:t>
              </a:r>
              <a:r>
                <a:rPr lang="es-ES" sz="30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búsqueda y selección </a:t>
              </a:r>
              <a:r>
                <a:rPr lang="es-ES" sz="30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 los trabajos analizados.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s-ES" sz="30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Idoneidad, relevancia y actualidad</a:t>
              </a:r>
              <a:r>
                <a:rPr lang="es-ES" sz="30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de las fuentes de información consultadas.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s-ES" sz="30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Precisión y corrección en la citación de las fuentes</a:t>
              </a:r>
              <a:r>
                <a:rPr lang="es-ES" sz="30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dentro del documento y en el listado final de referencias, siguiendo los estándares científicos del área.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s-ES" sz="30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Factura formal </a:t>
              </a:r>
              <a:r>
                <a:rPr lang="es-ES" sz="30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del documento escrito (claridad expositiva, correcta redacción, ortografía, etc.)</a:t>
              </a:r>
              <a:endParaRPr lang="es-ES" sz="3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E9222308-C24E-4E4C-B604-861AF5D1BAD5}"/>
                </a:ext>
              </a:extLst>
            </p:cNvPr>
            <p:cNvSpPr/>
            <p:nvPr/>
          </p:nvSpPr>
          <p:spPr>
            <a:xfrm>
              <a:off x="10011238" y="4149289"/>
              <a:ext cx="1678433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r-FR" sz="1400" dirty="0">
                  <a:solidFill>
                    <a:schemeClr val="bg1"/>
                  </a:solidFill>
                  <a:latin typeface="Now Light" panose="00000400000000000000" pitchFamily="50" charset="0"/>
                </a:rPr>
                <a:t>CAPACIDAD PARA REFERENCIAR FUENTES BIBLIOGRÁFICAS</a:t>
              </a:r>
              <a:endParaRPr lang="es-ES" sz="1400" dirty="0">
                <a:solidFill>
                  <a:schemeClr val="bg1"/>
                </a:solidFill>
                <a:latin typeface="Now Light" panose="00000400000000000000" pitchFamily="50" charset="0"/>
              </a:endParaRPr>
            </a:p>
          </p:txBody>
        </p:sp>
      </p:grpSp>
      <p:sp>
        <p:nvSpPr>
          <p:cNvPr id="21" name="Rectángulo 20">
            <a:extLst>
              <a:ext uri="{FF2B5EF4-FFF2-40B4-BE49-F238E27FC236}">
                <a16:creationId xmlns:a16="http://schemas.microsoft.com/office/drawing/2014/main" id="{37A13BAD-0D86-459B-B6A9-2EBB265CDEB4}"/>
              </a:ext>
            </a:extLst>
          </p:cNvPr>
          <p:cNvSpPr/>
          <p:nvPr/>
        </p:nvSpPr>
        <p:spPr>
          <a:xfrm>
            <a:off x="9893638" y="5800079"/>
            <a:ext cx="22047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u="heavy" spc="-15" dirty="0">
                <a:solidFill>
                  <a:srgbClr val="0000FF"/>
                </a:solidFill>
                <a:cs typeface="Calibri"/>
                <a:hlinkClick r:id="rId4"/>
              </a:rPr>
              <a:t>Normat</a:t>
            </a:r>
            <a:r>
              <a:rPr lang="es-ES" u="heavy" spc="-10" dirty="0">
                <a:solidFill>
                  <a:srgbClr val="0000FF"/>
                </a:solidFill>
                <a:cs typeface="Calibri"/>
                <a:hlinkClick r:id="rId4"/>
              </a:rPr>
              <a:t>iva</a:t>
            </a:r>
            <a:r>
              <a:rPr lang="es-ES" u="heavy" spc="10" dirty="0">
                <a:solidFill>
                  <a:srgbClr val="0000FF"/>
                </a:solidFill>
                <a:cs typeface="Calibri"/>
                <a:hlinkClick r:id="rId4"/>
              </a:rPr>
              <a:t> </a:t>
            </a:r>
          </a:p>
          <a:p>
            <a:pPr algn="ctr"/>
            <a:r>
              <a:rPr lang="es-ES" u="heavy" spc="-5" dirty="0">
                <a:solidFill>
                  <a:srgbClr val="0000FF"/>
                </a:solidFill>
                <a:cs typeface="Calibri"/>
                <a:hlinkClick r:id="rId4"/>
              </a:rPr>
              <a:t>T</a:t>
            </a:r>
            <a:r>
              <a:rPr lang="es-ES" u="heavy" spc="-15" dirty="0">
                <a:solidFill>
                  <a:srgbClr val="0000FF"/>
                </a:solidFill>
                <a:cs typeface="Calibri"/>
                <a:hlinkClick r:id="rId4"/>
              </a:rPr>
              <a:t>r</a:t>
            </a:r>
            <a:r>
              <a:rPr lang="es-ES" u="heavy" dirty="0">
                <a:solidFill>
                  <a:srgbClr val="0000FF"/>
                </a:solidFill>
                <a:cs typeface="Calibri"/>
                <a:hlinkClick r:id="rId4"/>
              </a:rPr>
              <a:t>abajo</a:t>
            </a:r>
            <a:r>
              <a:rPr lang="es-ES" u="heavy" spc="-15" dirty="0">
                <a:solidFill>
                  <a:srgbClr val="0000FF"/>
                </a:solidFill>
                <a:cs typeface="Calibri"/>
                <a:hlinkClick r:id="rId4"/>
              </a:rPr>
              <a:t> </a:t>
            </a:r>
            <a:r>
              <a:rPr lang="es-ES" u="heavy" dirty="0">
                <a:solidFill>
                  <a:srgbClr val="0000FF"/>
                </a:solidFill>
                <a:cs typeface="Calibri"/>
                <a:hlinkClick r:id="rId4"/>
              </a:rPr>
              <a:t>F</a:t>
            </a:r>
            <a:r>
              <a:rPr lang="es-ES" u="heavy" spc="-5" dirty="0">
                <a:solidFill>
                  <a:srgbClr val="0000FF"/>
                </a:solidFill>
                <a:cs typeface="Calibri"/>
                <a:hlinkClick r:id="rId4"/>
              </a:rPr>
              <a:t>i</a:t>
            </a:r>
            <a:r>
              <a:rPr lang="es-ES" u="heavy" dirty="0">
                <a:solidFill>
                  <a:srgbClr val="0000FF"/>
                </a:solidFill>
                <a:cs typeface="Calibri"/>
                <a:hlinkClick r:id="rId4"/>
              </a:rPr>
              <a:t>n</a:t>
            </a:r>
            <a:r>
              <a:rPr lang="es-ES" u="heavy" spc="15" dirty="0">
                <a:solidFill>
                  <a:srgbClr val="0000FF"/>
                </a:solidFill>
                <a:cs typeface="Calibri"/>
                <a:hlinkClick r:id="rId4"/>
              </a:rPr>
              <a:t> </a:t>
            </a:r>
            <a:r>
              <a:rPr lang="es-ES" u="heavy" dirty="0">
                <a:solidFill>
                  <a:srgbClr val="0000FF"/>
                </a:solidFill>
                <a:cs typeface="Calibri"/>
                <a:hlinkClick r:id="rId4"/>
              </a:rPr>
              <a:t>d</a:t>
            </a:r>
            <a:r>
              <a:rPr lang="es-ES" u="heavy" spc="-10" dirty="0">
                <a:solidFill>
                  <a:srgbClr val="0000FF"/>
                </a:solidFill>
                <a:cs typeface="Calibri"/>
                <a:hlinkClick r:id="rId4"/>
              </a:rPr>
              <a:t>e</a:t>
            </a:r>
            <a:r>
              <a:rPr lang="es-ES" u="heavy" spc="15" dirty="0">
                <a:solidFill>
                  <a:srgbClr val="0000FF"/>
                </a:solidFill>
                <a:cs typeface="Calibri"/>
                <a:hlinkClick r:id="rId4"/>
              </a:rPr>
              <a:t> </a:t>
            </a:r>
            <a:r>
              <a:rPr lang="es-ES" u="heavy" spc="-15" dirty="0">
                <a:solidFill>
                  <a:srgbClr val="0000FF"/>
                </a:solidFill>
                <a:cs typeface="Calibri"/>
                <a:hlinkClick r:id="rId4"/>
              </a:rPr>
              <a:t>Máster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3484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 FASES DE LA BÚSQUEDA DE INFORMACIÓN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02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16705"/>
            <a:ext cx="12192000" cy="318070"/>
          </a:xfrm>
          <a:prstGeom prst="rect">
            <a:avLst/>
          </a:prstGeom>
        </p:spPr>
      </p:pic>
      <p:grpSp>
        <p:nvGrpSpPr>
          <p:cNvPr id="28" name="Grupo 27">
            <a:extLst>
              <a:ext uri="{FF2B5EF4-FFF2-40B4-BE49-F238E27FC236}">
                <a16:creationId xmlns:a16="http://schemas.microsoft.com/office/drawing/2014/main" id="{8C6C3300-28BE-4D10-988F-BAAB677F590B}"/>
              </a:ext>
            </a:extLst>
          </p:cNvPr>
          <p:cNvGrpSpPr/>
          <p:nvPr/>
        </p:nvGrpSpPr>
        <p:grpSpPr>
          <a:xfrm>
            <a:off x="673199" y="1457584"/>
            <a:ext cx="10449297" cy="3975903"/>
            <a:chOff x="580743" y="948983"/>
            <a:chExt cx="10449297" cy="3975903"/>
          </a:xfrm>
        </p:grpSpPr>
        <p:sp>
          <p:nvSpPr>
            <p:cNvPr id="31" name="Flecha derecha 29">
              <a:extLst>
                <a:ext uri="{FF2B5EF4-FFF2-40B4-BE49-F238E27FC236}">
                  <a16:creationId xmlns:a16="http://schemas.microsoft.com/office/drawing/2014/main" id="{73AE0D92-5094-4EF7-8C3D-091F811838A0}"/>
                </a:ext>
              </a:extLst>
            </p:cNvPr>
            <p:cNvSpPr/>
            <p:nvPr/>
          </p:nvSpPr>
          <p:spPr>
            <a:xfrm>
              <a:off x="1037642" y="1854329"/>
              <a:ext cx="2148745" cy="3057724"/>
            </a:xfrm>
            <a:prstGeom prst="rightArrow">
              <a:avLst/>
            </a:prstGeom>
            <a:solidFill>
              <a:srgbClr val="5D15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2" name="Flecha derecha 30">
              <a:extLst>
                <a:ext uri="{FF2B5EF4-FFF2-40B4-BE49-F238E27FC236}">
                  <a16:creationId xmlns:a16="http://schemas.microsoft.com/office/drawing/2014/main" id="{C87F2BA2-5945-4FA0-8129-FC5461B75750}"/>
                </a:ext>
              </a:extLst>
            </p:cNvPr>
            <p:cNvSpPr/>
            <p:nvPr/>
          </p:nvSpPr>
          <p:spPr>
            <a:xfrm>
              <a:off x="3652193" y="1867162"/>
              <a:ext cx="2148745" cy="3057724"/>
            </a:xfrm>
            <a:prstGeom prst="rightArrow">
              <a:avLst/>
            </a:prstGeom>
            <a:solidFill>
              <a:srgbClr val="FF57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3" name="Flecha derecha 31">
              <a:extLst>
                <a:ext uri="{FF2B5EF4-FFF2-40B4-BE49-F238E27FC236}">
                  <a16:creationId xmlns:a16="http://schemas.microsoft.com/office/drawing/2014/main" id="{FCAB5CB8-BD13-407F-B4C3-45811A21154D}"/>
                </a:ext>
              </a:extLst>
            </p:cNvPr>
            <p:cNvSpPr/>
            <p:nvPr/>
          </p:nvSpPr>
          <p:spPr>
            <a:xfrm>
              <a:off x="6266744" y="1815792"/>
              <a:ext cx="2148745" cy="3057724"/>
            </a:xfrm>
            <a:prstGeom prst="rightArrow">
              <a:avLst/>
            </a:prstGeom>
            <a:solidFill>
              <a:srgbClr val="37B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4" name="Rectángulo 33">
              <a:extLst>
                <a:ext uri="{FF2B5EF4-FFF2-40B4-BE49-F238E27FC236}">
                  <a16:creationId xmlns:a16="http://schemas.microsoft.com/office/drawing/2014/main" id="{7581F36D-C972-4DEF-BC01-E434B1A7664D}"/>
                </a:ext>
              </a:extLst>
            </p:cNvPr>
            <p:cNvSpPr/>
            <p:nvPr/>
          </p:nvSpPr>
          <p:spPr>
            <a:xfrm>
              <a:off x="580743" y="948983"/>
              <a:ext cx="7715792" cy="6771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ES" sz="2400" dirty="0">
                  <a:solidFill>
                    <a:srgbClr val="000000"/>
                  </a:solidFill>
                  <a:latin typeface="Now Black" panose="00000A00000000000000" pitchFamily="50" charset="0"/>
                </a:rPr>
                <a:t>FASES DE LA BÚSQUEDA DE INFORMACIÓN</a:t>
              </a:r>
            </a:p>
            <a:p>
              <a:endParaRPr lang="es-ES" sz="1400" dirty="0">
                <a:latin typeface="Now Black" panose="00000A00000000000000" pitchFamily="50" charset="0"/>
              </a:endParaRPr>
            </a:p>
          </p:txBody>
        </p:sp>
        <p:sp>
          <p:nvSpPr>
            <p:cNvPr id="35" name="Rectángulo 34">
              <a:extLst>
                <a:ext uri="{FF2B5EF4-FFF2-40B4-BE49-F238E27FC236}">
                  <a16:creationId xmlns:a16="http://schemas.microsoft.com/office/drawing/2014/main" id="{2A155D9B-621A-45C0-9EA1-4378835A2CF2}"/>
                </a:ext>
              </a:extLst>
            </p:cNvPr>
            <p:cNvSpPr/>
            <p:nvPr/>
          </p:nvSpPr>
          <p:spPr>
            <a:xfrm>
              <a:off x="1037642" y="2906137"/>
              <a:ext cx="1726972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1400" b="1" dirty="0">
                  <a:solidFill>
                    <a:schemeClr val="bg1"/>
                  </a:solidFill>
                  <a:latin typeface="Now Light" panose="00000400000000000000" pitchFamily="50" charset="0"/>
                </a:rPr>
                <a:t>DEFINIR  NUESTRA NECESIDAD DE INFORMACIÓN</a:t>
              </a:r>
              <a:endParaRPr lang="es-ES" sz="1400" b="1" dirty="0">
                <a:solidFill>
                  <a:schemeClr val="bg1"/>
                </a:solidFill>
                <a:latin typeface="Now Light" panose="00000400000000000000" pitchFamily="50" charset="0"/>
              </a:endParaRPr>
            </a:p>
          </p:txBody>
        </p:sp>
        <p:sp>
          <p:nvSpPr>
            <p:cNvPr id="36" name="Rectángulo 35">
              <a:extLst>
                <a:ext uri="{FF2B5EF4-FFF2-40B4-BE49-F238E27FC236}">
                  <a16:creationId xmlns:a16="http://schemas.microsoft.com/office/drawing/2014/main" id="{4380CE70-5BCA-4305-BB6F-FA948D141B0B}"/>
                </a:ext>
              </a:extLst>
            </p:cNvPr>
            <p:cNvSpPr/>
            <p:nvPr/>
          </p:nvSpPr>
          <p:spPr>
            <a:xfrm>
              <a:off x="3628066" y="2968344"/>
              <a:ext cx="185718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1400" b="1" dirty="0">
                  <a:solidFill>
                    <a:schemeClr val="bg1"/>
                  </a:solidFill>
                  <a:latin typeface="Now Light" panose="00000400000000000000" pitchFamily="50" charset="0"/>
                </a:rPr>
                <a:t>LOCALIZAR LAS FUENTES DE INFORMACIÓN ADECUADAS</a:t>
              </a:r>
              <a:endParaRPr lang="es-ES" sz="1400" b="1" dirty="0">
                <a:solidFill>
                  <a:schemeClr val="bg1"/>
                </a:solidFill>
                <a:latin typeface="Now Light" panose="00000400000000000000" pitchFamily="50" charset="0"/>
              </a:endParaRPr>
            </a:p>
          </p:txBody>
        </p:sp>
        <p:sp>
          <p:nvSpPr>
            <p:cNvPr id="37" name="Rectángulo 36">
              <a:extLst>
                <a:ext uri="{FF2B5EF4-FFF2-40B4-BE49-F238E27FC236}">
                  <a16:creationId xmlns:a16="http://schemas.microsoft.com/office/drawing/2014/main" id="{9841E9F3-2FC4-48D9-9E78-57E0A8AF74CC}"/>
                </a:ext>
              </a:extLst>
            </p:cNvPr>
            <p:cNvSpPr/>
            <p:nvPr/>
          </p:nvSpPr>
          <p:spPr>
            <a:xfrm>
              <a:off x="6295851" y="2975322"/>
              <a:ext cx="1829076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1400" b="1" dirty="0">
                  <a:solidFill>
                    <a:schemeClr val="bg1"/>
                  </a:solidFill>
                  <a:latin typeface="Now Light" panose="00000400000000000000" pitchFamily="50" charset="0"/>
                </a:rPr>
                <a:t>ESTABLECER UNA ECUACIÓN DE BÚSQUEDA</a:t>
              </a:r>
              <a:endParaRPr lang="es-ES" sz="1400" b="1" dirty="0">
                <a:solidFill>
                  <a:schemeClr val="bg1"/>
                </a:solidFill>
                <a:latin typeface="Now Light" panose="00000400000000000000" pitchFamily="50" charset="0"/>
              </a:endParaRPr>
            </a:p>
          </p:txBody>
        </p:sp>
        <p:sp>
          <p:nvSpPr>
            <p:cNvPr id="38" name="Flecha derecha 32">
              <a:extLst>
                <a:ext uri="{FF2B5EF4-FFF2-40B4-BE49-F238E27FC236}">
                  <a16:creationId xmlns:a16="http://schemas.microsoft.com/office/drawing/2014/main" id="{843DC521-3E53-4DA1-A740-77911AEAE4C1}"/>
                </a:ext>
              </a:extLst>
            </p:cNvPr>
            <p:cNvSpPr/>
            <p:nvPr/>
          </p:nvSpPr>
          <p:spPr>
            <a:xfrm>
              <a:off x="8881295" y="1867162"/>
              <a:ext cx="2148745" cy="3057724"/>
            </a:xfrm>
            <a:prstGeom prst="rightArrow">
              <a:avLst/>
            </a:prstGeom>
            <a:solidFill>
              <a:srgbClr val="FF65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" name="Rectángulo 38">
              <a:extLst>
                <a:ext uri="{FF2B5EF4-FFF2-40B4-BE49-F238E27FC236}">
                  <a16:creationId xmlns:a16="http://schemas.microsoft.com/office/drawing/2014/main" id="{CB474760-8CF2-41EA-A72B-8A1C43BC3F80}"/>
                </a:ext>
              </a:extLst>
            </p:cNvPr>
            <p:cNvSpPr/>
            <p:nvPr/>
          </p:nvSpPr>
          <p:spPr>
            <a:xfrm>
              <a:off x="8881295" y="3013858"/>
              <a:ext cx="1829076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1400" b="1" dirty="0">
                  <a:solidFill>
                    <a:schemeClr val="bg1"/>
                  </a:solidFill>
                  <a:latin typeface="Now Light" panose="00000400000000000000" pitchFamily="50" charset="0"/>
                </a:rPr>
                <a:t>EVALUAR LOS RESULTADOS DE LA BÚSQUEDA</a:t>
              </a:r>
              <a:endParaRPr lang="es-ES" sz="1400" b="1" dirty="0">
                <a:solidFill>
                  <a:schemeClr val="bg1"/>
                </a:solidFill>
                <a:latin typeface="Now Light" panose="00000400000000000000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57142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2.1. PRIMERA FASE: DEFINIR NUESTRA NECESIDAD DE INFORMACIÓN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03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41C7EEEF-3665-460F-B32A-6620B461714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91"/>
          <a:stretch/>
        </p:blipFill>
        <p:spPr>
          <a:xfrm>
            <a:off x="1507138" y="836541"/>
            <a:ext cx="7333307" cy="5744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877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04</a:t>
            </a:r>
          </a:p>
        </p:txBody>
      </p:sp>
      <p:cxnSp>
        <p:nvCxnSpPr>
          <p:cNvPr id="25" name="Conector recto 24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ángulo 27"/>
          <p:cNvSpPr/>
          <p:nvPr/>
        </p:nvSpPr>
        <p:spPr>
          <a:xfrm>
            <a:off x="129320" y="89191"/>
            <a:ext cx="125144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>
                    <a:lumMod val="85000"/>
                  </a:schemeClr>
                </a:solidFill>
                <a:latin typeface="Now Black" panose="00000A00000000000000" pitchFamily="50" charset="0"/>
              </a:rPr>
              <a:t>2.1. DEFINIR NUESTRA NECESIDAD DE INFORMACIÓN: EJEMPLO</a:t>
            </a:r>
          </a:p>
        </p:txBody>
      </p:sp>
      <p:sp>
        <p:nvSpPr>
          <p:cNvPr id="37" name="Rectángulo 36"/>
          <p:cNvSpPr/>
          <p:nvPr/>
        </p:nvSpPr>
        <p:spPr>
          <a:xfrm>
            <a:off x="2692442" y="2140046"/>
            <a:ext cx="15094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400" dirty="0">
                <a:solidFill>
                  <a:schemeClr val="bg1"/>
                </a:solidFill>
                <a:latin typeface="Now Light" panose="00000400000000000000" pitchFamily="50" charset="0"/>
              </a:rPr>
              <a:t>PUNTO DE VISTA</a:t>
            </a:r>
            <a:endParaRPr lang="es-ES" sz="1400" dirty="0">
              <a:solidFill>
                <a:schemeClr val="bg1"/>
              </a:solidFill>
              <a:latin typeface="Now Light" panose="00000400000000000000" pitchFamily="50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7715"/>
            <a:ext cx="12192000" cy="456820"/>
          </a:xfrm>
          <a:prstGeom prst="rect">
            <a:avLst/>
          </a:prstGeom>
        </p:spPr>
      </p:pic>
      <p:sp>
        <p:nvSpPr>
          <p:cNvPr id="24" name="Rectángulo 23"/>
          <p:cNvSpPr/>
          <p:nvPr/>
        </p:nvSpPr>
        <p:spPr>
          <a:xfrm>
            <a:off x="835777" y="4073161"/>
            <a:ext cx="15094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400" dirty="0">
                <a:solidFill>
                  <a:schemeClr val="bg1"/>
                </a:solidFill>
                <a:latin typeface="Now Light" panose="00000400000000000000" pitchFamily="50" charset="0"/>
              </a:rPr>
              <a:t>¿QUÉ SABES DEL TEMA?</a:t>
            </a:r>
            <a:endParaRPr lang="es-ES" sz="1400" dirty="0">
              <a:solidFill>
                <a:schemeClr val="bg1"/>
              </a:solidFill>
              <a:latin typeface="Now Light" panose="00000400000000000000" pitchFamily="50" charset="0"/>
            </a:endParaRP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B459F5B4-6D46-4777-A401-5E934CE78A9A}"/>
              </a:ext>
            </a:extLst>
          </p:cNvPr>
          <p:cNvSpPr/>
          <p:nvPr/>
        </p:nvSpPr>
        <p:spPr>
          <a:xfrm>
            <a:off x="2794451" y="4487976"/>
            <a:ext cx="15094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400" dirty="0">
                <a:solidFill>
                  <a:schemeClr val="bg1"/>
                </a:solidFill>
                <a:latin typeface="Now Light" panose="00000400000000000000" pitchFamily="50" charset="0"/>
              </a:rPr>
              <a:t>USAR LÍMITES</a:t>
            </a:r>
            <a:endParaRPr lang="es-ES" sz="1400" dirty="0">
              <a:solidFill>
                <a:schemeClr val="bg1"/>
              </a:solidFill>
              <a:latin typeface="Now Light" panose="00000400000000000000" pitchFamily="50" charset="0"/>
            </a:endParaRPr>
          </a:p>
        </p:txBody>
      </p:sp>
      <p:grpSp>
        <p:nvGrpSpPr>
          <p:cNvPr id="20" name="Grupo 19">
            <a:extLst>
              <a:ext uri="{FF2B5EF4-FFF2-40B4-BE49-F238E27FC236}">
                <a16:creationId xmlns:a16="http://schemas.microsoft.com/office/drawing/2014/main" id="{B220BE0C-740E-4A5B-80E3-8155DECBB454}"/>
              </a:ext>
            </a:extLst>
          </p:cNvPr>
          <p:cNvGrpSpPr/>
          <p:nvPr/>
        </p:nvGrpSpPr>
        <p:grpSpPr>
          <a:xfrm>
            <a:off x="1355590" y="982061"/>
            <a:ext cx="8923412" cy="4778810"/>
            <a:chOff x="296856" y="1520965"/>
            <a:chExt cx="8923412" cy="4778810"/>
          </a:xfrm>
        </p:grpSpPr>
        <p:sp>
          <p:nvSpPr>
            <p:cNvPr id="29" name="Rectángulo 28">
              <a:extLst>
                <a:ext uri="{FF2B5EF4-FFF2-40B4-BE49-F238E27FC236}">
                  <a16:creationId xmlns:a16="http://schemas.microsoft.com/office/drawing/2014/main" id="{DBA135A2-E1DA-407F-B2EA-D11210CEFF57}"/>
                </a:ext>
              </a:extLst>
            </p:cNvPr>
            <p:cNvSpPr/>
            <p:nvPr/>
          </p:nvSpPr>
          <p:spPr>
            <a:xfrm>
              <a:off x="619929" y="3234893"/>
              <a:ext cx="247535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sz="1400" dirty="0">
                  <a:solidFill>
                    <a:schemeClr val="bg1"/>
                  </a:solidFill>
                  <a:latin typeface="Now Light" panose="00000400000000000000" pitchFamily="50" charset="0"/>
                </a:rPr>
                <a:t>NULLAM SUSCIPIT SEMPER</a:t>
              </a:r>
              <a:endParaRPr lang="es-ES" sz="1400" dirty="0">
                <a:solidFill>
                  <a:schemeClr val="bg1"/>
                </a:solidFill>
              </a:endParaRPr>
            </a:p>
          </p:txBody>
        </p:sp>
        <p:sp>
          <p:nvSpPr>
            <p:cNvPr id="32" name="Marcador de texto 2">
              <a:extLst>
                <a:ext uri="{FF2B5EF4-FFF2-40B4-BE49-F238E27FC236}">
                  <a16:creationId xmlns:a16="http://schemas.microsoft.com/office/drawing/2014/main" id="{7B2AEE3B-4100-42A8-86C3-C6C372CF6928}"/>
                </a:ext>
              </a:extLst>
            </p:cNvPr>
            <p:cNvSpPr txBox="1">
              <a:spLocks/>
            </p:cNvSpPr>
            <p:nvPr/>
          </p:nvSpPr>
          <p:spPr>
            <a:xfrm>
              <a:off x="394057" y="1725868"/>
              <a:ext cx="8252653" cy="246221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77500" lnSpcReduction="2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/>
                <a:t>Comparación de los </a:t>
              </a:r>
              <a:r>
                <a:rPr lang="es-ES" sz="1600" dirty="0">
                  <a:highlight>
                    <a:srgbClr val="FFFF00"/>
                  </a:highlight>
                </a:rPr>
                <a:t>hábitos de consumo </a:t>
              </a:r>
              <a:r>
                <a:rPr lang="es-ES" sz="1600" dirty="0"/>
                <a:t>de </a:t>
              </a:r>
              <a:r>
                <a:rPr lang="es-ES" sz="1600" dirty="0">
                  <a:highlight>
                    <a:srgbClr val="FFFF00"/>
                  </a:highlight>
                </a:rPr>
                <a:t>envases plásticos </a:t>
              </a:r>
              <a:r>
                <a:rPr lang="es-ES" sz="1600" dirty="0"/>
                <a:t>entre </a:t>
              </a:r>
              <a:r>
                <a:rPr lang="es-ES" sz="1600" u="sng" dirty="0">
                  <a:solidFill>
                    <a:srgbClr val="FF0000"/>
                  </a:solidFill>
                  <a:highlight>
                    <a:srgbClr val="FFFF00"/>
                  </a:highlight>
                </a:rPr>
                <a:t>España</a:t>
              </a:r>
              <a:r>
                <a:rPr lang="es-ES" sz="1600" dirty="0"/>
                <a:t>, </a:t>
              </a:r>
              <a:r>
                <a:rPr lang="es-ES" sz="1600" u="sng" dirty="0">
                  <a:solidFill>
                    <a:srgbClr val="FF0000"/>
                  </a:solidFill>
                  <a:highlight>
                    <a:srgbClr val="FFFF00"/>
                  </a:highlight>
                </a:rPr>
                <a:t>Alemania</a:t>
              </a:r>
              <a:r>
                <a:rPr lang="es-ES" sz="1600" dirty="0"/>
                <a:t> y </a:t>
              </a:r>
              <a:r>
                <a:rPr lang="es-ES" sz="1600" b="1" u="sng" dirty="0">
                  <a:solidFill>
                    <a:srgbClr val="FF0000"/>
                  </a:solidFill>
                  <a:highlight>
                    <a:srgbClr val="FFFF00"/>
                  </a:highlight>
                </a:rPr>
                <a:t>Finlandia</a:t>
              </a:r>
            </a:p>
          </p:txBody>
        </p:sp>
        <p:sp>
          <p:nvSpPr>
            <p:cNvPr id="35" name="Elipse 34">
              <a:extLst>
                <a:ext uri="{FF2B5EF4-FFF2-40B4-BE49-F238E27FC236}">
                  <a16:creationId xmlns:a16="http://schemas.microsoft.com/office/drawing/2014/main" id="{C894AB81-3A2C-42DA-B6D3-EFBB20A3AD3D}"/>
                </a:ext>
              </a:extLst>
            </p:cNvPr>
            <p:cNvSpPr/>
            <p:nvPr/>
          </p:nvSpPr>
          <p:spPr>
            <a:xfrm>
              <a:off x="1994859" y="1571489"/>
              <a:ext cx="1302180" cy="510001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8" name="Elipse 37">
              <a:extLst>
                <a:ext uri="{FF2B5EF4-FFF2-40B4-BE49-F238E27FC236}">
                  <a16:creationId xmlns:a16="http://schemas.microsoft.com/office/drawing/2014/main" id="{CB816778-98D7-457D-BE90-AC6E4A04DD8D}"/>
                </a:ext>
              </a:extLst>
            </p:cNvPr>
            <p:cNvSpPr/>
            <p:nvPr/>
          </p:nvSpPr>
          <p:spPr>
            <a:xfrm>
              <a:off x="3363342" y="1520965"/>
              <a:ext cx="1164992" cy="560525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0" name="CuadroTexto 39">
              <a:extLst>
                <a:ext uri="{FF2B5EF4-FFF2-40B4-BE49-F238E27FC236}">
                  <a16:creationId xmlns:a16="http://schemas.microsoft.com/office/drawing/2014/main" id="{874114A8-5EF4-4B63-8F72-0F04B10C8BAD}"/>
                </a:ext>
              </a:extLst>
            </p:cNvPr>
            <p:cNvSpPr txBox="1"/>
            <p:nvPr/>
          </p:nvSpPr>
          <p:spPr>
            <a:xfrm>
              <a:off x="420046" y="2980209"/>
              <a:ext cx="3352800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u="sng" dirty="0"/>
                <a:t>Sinónimos:</a:t>
              </a:r>
            </a:p>
            <a:p>
              <a:r>
                <a:rPr lang="es-ES" dirty="0"/>
                <a:t>Consumo de plásticos</a:t>
              </a:r>
            </a:p>
            <a:p>
              <a:r>
                <a:rPr lang="es-ES" dirty="0"/>
                <a:t>Comportamiento del consumidor</a:t>
              </a:r>
            </a:p>
            <a:p>
              <a:r>
                <a:rPr lang="es-ES" dirty="0"/>
                <a:t>Residuos plásticos</a:t>
              </a:r>
            </a:p>
            <a:p>
              <a:r>
                <a:rPr lang="es-ES" dirty="0"/>
                <a:t>Basura</a:t>
              </a:r>
            </a:p>
          </p:txBody>
        </p:sp>
        <p:sp>
          <p:nvSpPr>
            <p:cNvPr id="41" name="CuadroTexto 40">
              <a:extLst>
                <a:ext uri="{FF2B5EF4-FFF2-40B4-BE49-F238E27FC236}">
                  <a16:creationId xmlns:a16="http://schemas.microsoft.com/office/drawing/2014/main" id="{E5E3B398-184F-47C5-A715-CE3615B10878}"/>
                </a:ext>
              </a:extLst>
            </p:cNvPr>
            <p:cNvSpPr txBox="1"/>
            <p:nvPr/>
          </p:nvSpPr>
          <p:spPr>
            <a:xfrm>
              <a:off x="3906012" y="4302309"/>
              <a:ext cx="3200400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u="sng" dirty="0"/>
                <a:t>Punto de vista:</a:t>
              </a:r>
            </a:p>
            <a:p>
              <a:r>
                <a:rPr lang="es-ES" dirty="0"/>
                <a:t>Medio ambiente</a:t>
              </a:r>
            </a:p>
            <a:p>
              <a:r>
                <a:rPr lang="es-ES" dirty="0"/>
                <a:t>Aspectos medioambientales</a:t>
              </a:r>
            </a:p>
            <a:p>
              <a:r>
                <a:rPr lang="es-ES" dirty="0"/>
                <a:t>Economía sostenible</a:t>
              </a:r>
            </a:p>
            <a:p>
              <a:r>
                <a:rPr lang="es-ES" dirty="0"/>
                <a:t>Política medioambiental</a:t>
              </a:r>
            </a:p>
          </p:txBody>
        </p:sp>
        <p:sp>
          <p:nvSpPr>
            <p:cNvPr id="42" name="CuadroTexto 41">
              <a:extLst>
                <a:ext uri="{FF2B5EF4-FFF2-40B4-BE49-F238E27FC236}">
                  <a16:creationId xmlns:a16="http://schemas.microsoft.com/office/drawing/2014/main" id="{3B688CC1-CC72-4A22-9715-90EED558A16B}"/>
                </a:ext>
              </a:extLst>
            </p:cNvPr>
            <p:cNvSpPr txBox="1"/>
            <p:nvPr/>
          </p:nvSpPr>
          <p:spPr>
            <a:xfrm>
              <a:off x="5011738" y="3337898"/>
              <a:ext cx="125677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u="sng" dirty="0"/>
                <a:t>Límite</a:t>
              </a:r>
            </a:p>
            <a:p>
              <a:pPr algn="ctr"/>
              <a:r>
                <a:rPr lang="es-ES" u="sng" dirty="0"/>
                <a:t>Geográfico</a:t>
              </a:r>
            </a:p>
            <a:p>
              <a:endParaRPr lang="es-ES" dirty="0"/>
            </a:p>
          </p:txBody>
        </p:sp>
        <p:cxnSp>
          <p:nvCxnSpPr>
            <p:cNvPr id="43" name="Conector recto de flecha 42">
              <a:extLst>
                <a:ext uri="{FF2B5EF4-FFF2-40B4-BE49-F238E27FC236}">
                  <a16:creationId xmlns:a16="http://schemas.microsoft.com/office/drawing/2014/main" id="{152CC697-121A-486B-A806-8D8BE5E667B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18718" y="2104135"/>
              <a:ext cx="2299591" cy="102938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ector recto de flecha 43">
              <a:extLst>
                <a:ext uri="{FF2B5EF4-FFF2-40B4-BE49-F238E27FC236}">
                  <a16:creationId xmlns:a16="http://schemas.microsoft.com/office/drawing/2014/main" id="{003F7BF3-1731-4621-88A0-9783944E9A4D}"/>
                </a:ext>
              </a:extLst>
            </p:cNvPr>
            <p:cNvCxnSpPr>
              <a:cxnSpLocks/>
              <a:stCxn id="35" idx="5"/>
            </p:cNvCxnSpPr>
            <p:nvPr/>
          </p:nvCxnSpPr>
          <p:spPr>
            <a:xfrm>
              <a:off x="3106339" y="2006802"/>
              <a:ext cx="1514231" cy="241559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de flecha 44">
              <a:extLst>
                <a:ext uri="{FF2B5EF4-FFF2-40B4-BE49-F238E27FC236}">
                  <a16:creationId xmlns:a16="http://schemas.microsoft.com/office/drawing/2014/main" id="{65D775D3-84E8-469F-BD64-8C5A8EA679E2}"/>
                </a:ext>
              </a:extLst>
            </p:cNvPr>
            <p:cNvCxnSpPr>
              <a:cxnSpLocks/>
            </p:cNvCxnSpPr>
            <p:nvPr/>
          </p:nvCxnSpPr>
          <p:spPr>
            <a:xfrm>
              <a:off x="4178602" y="2104135"/>
              <a:ext cx="480375" cy="226386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6E3E0BD5-CEF3-4E0D-B470-EF733058A6E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735181" y="2361345"/>
              <a:ext cx="400202" cy="96604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de flecha 46">
              <a:extLst>
                <a:ext uri="{FF2B5EF4-FFF2-40B4-BE49-F238E27FC236}">
                  <a16:creationId xmlns:a16="http://schemas.microsoft.com/office/drawing/2014/main" id="{463BE4E5-1ACD-4FA2-BD1B-1B57456B002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07427" y="2371849"/>
              <a:ext cx="1102833" cy="103316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Conector recto de flecha 47">
              <a:extLst>
                <a:ext uri="{FF2B5EF4-FFF2-40B4-BE49-F238E27FC236}">
                  <a16:creationId xmlns:a16="http://schemas.microsoft.com/office/drawing/2014/main" id="{2AE5DBF1-ED36-489B-9D42-36FC9311608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952692" y="2338882"/>
              <a:ext cx="1689899" cy="106266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CuadroTexto 48">
              <a:extLst>
                <a:ext uri="{FF2B5EF4-FFF2-40B4-BE49-F238E27FC236}">
                  <a16:creationId xmlns:a16="http://schemas.microsoft.com/office/drawing/2014/main" id="{34D23832-9EBF-43AF-99AC-4E64FB67A2B7}"/>
                </a:ext>
              </a:extLst>
            </p:cNvPr>
            <p:cNvSpPr txBox="1"/>
            <p:nvPr/>
          </p:nvSpPr>
          <p:spPr>
            <a:xfrm>
              <a:off x="397105" y="4558906"/>
              <a:ext cx="341289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u="sng" dirty="0"/>
                <a:t>Fuentes:</a:t>
              </a:r>
            </a:p>
            <a:p>
              <a:r>
                <a:rPr lang="es-ES" dirty="0"/>
                <a:t>Bibliográficas: búsqueda por tema</a:t>
              </a:r>
            </a:p>
            <a:p>
              <a:r>
                <a:rPr lang="es-ES" dirty="0"/>
                <a:t>Estadísticas: datos </a:t>
              </a:r>
            </a:p>
            <a:p>
              <a:endParaRPr lang="es-ES" dirty="0"/>
            </a:p>
          </p:txBody>
        </p:sp>
        <p:sp>
          <p:nvSpPr>
            <p:cNvPr id="50" name="CuadroTexto 49">
              <a:extLst>
                <a:ext uri="{FF2B5EF4-FFF2-40B4-BE49-F238E27FC236}">
                  <a16:creationId xmlns:a16="http://schemas.microsoft.com/office/drawing/2014/main" id="{91B24317-2B34-4015-925E-3AA6E64A53D3}"/>
                </a:ext>
              </a:extLst>
            </p:cNvPr>
            <p:cNvSpPr txBox="1"/>
            <p:nvPr/>
          </p:nvSpPr>
          <p:spPr>
            <a:xfrm>
              <a:off x="6584606" y="3886811"/>
              <a:ext cx="2635662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u="sng" dirty="0"/>
                <a:t>Inglés:</a:t>
              </a:r>
            </a:p>
            <a:p>
              <a:r>
                <a:rPr lang="es-ES" dirty="0" err="1"/>
                <a:t>Plastic</a:t>
              </a:r>
              <a:r>
                <a:rPr lang="es-ES" dirty="0"/>
                <a:t> </a:t>
              </a:r>
              <a:r>
                <a:rPr lang="es-ES" dirty="0" err="1"/>
                <a:t>bottles</a:t>
              </a:r>
              <a:endParaRPr lang="es-ES" dirty="0"/>
            </a:p>
            <a:p>
              <a:r>
                <a:rPr lang="es-ES" dirty="0" err="1"/>
                <a:t>Consumer</a:t>
              </a:r>
              <a:r>
                <a:rPr lang="es-ES" dirty="0"/>
                <a:t> </a:t>
              </a:r>
              <a:r>
                <a:rPr lang="es-ES" dirty="0" err="1"/>
                <a:t>behavior</a:t>
              </a:r>
              <a:endParaRPr lang="es-ES" dirty="0"/>
            </a:p>
            <a:p>
              <a:r>
                <a:rPr lang="es-ES" dirty="0" err="1"/>
                <a:t>Consumption</a:t>
              </a:r>
              <a:r>
                <a:rPr lang="es-ES" dirty="0"/>
                <a:t> </a:t>
              </a:r>
              <a:r>
                <a:rPr lang="es-ES" dirty="0" err="1"/>
                <a:t>habits</a:t>
              </a:r>
              <a:endParaRPr lang="es-ES" dirty="0"/>
            </a:p>
            <a:p>
              <a:r>
                <a:rPr lang="es-ES" dirty="0" err="1"/>
                <a:t>Improper</a:t>
              </a:r>
              <a:r>
                <a:rPr lang="es-ES" dirty="0"/>
                <a:t> use </a:t>
              </a:r>
              <a:r>
                <a:rPr lang="es-ES" dirty="0" err="1"/>
                <a:t>of</a:t>
              </a:r>
              <a:r>
                <a:rPr lang="es-ES" dirty="0"/>
                <a:t> </a:t>
              </a:r>
              <a:r>
                <a:rPr lang="es-ES" dirty="0" err="1"/>
                <a:t>waste</a:t>
              </a:r>
              <a:endParaRPr lang="es-ES" dirty="0"/>
            </a:p>
            <a:p>
              <a:r>
                <a:rPr lang="es-ES" dirty="0" err="1"/>
                <a:t>Environment</a:t>
              </a:r>
              <a:endParaRPr lang="es-ES" dirty="0"/>
            </a:p>
            <a:p>
              <a:r>
                <a:rPr lang="es-ES" dirty="0" err="1"/>
                <a:t>Environmental</a:t>
              </a:r>
              <a:r>
                <a:rPr lang="es-ES" dirty="0"/>
                <a:t> </a:t>
              </a:r>
              <a:r>
                <a:rPr lang="es-ES" dirty="0" err="1"/>
                <a:t>awareness</a:t>
              </a:r>
              <a:endParaRPr lang="es-ES" dirty="0"/>
            </a:p>
            <a:p>
              <a:r>
                <a:rPr lang="es-ES" dirty="0" err="1"/>
                <a:t>Plastic</a:t>
              </a:r>
              <a:r>
                <a:rPr lang="es-ES" dirty="0"/>
                <a:t> </a:t>
              </a:r>
              <a:r>
                <a:rPr lang="es-ES" dirty="0" err="1"/>
                <a:t>waste</a:t>
              </a:r>
              <a:endParaRPr lang="es-ES" dirty="0"/>
            </a:p>
          </p:txBody>
        </p:sp>
        <p:sp>
          <p:nvSpPr>
            <p:cNvPr id="51" name="CuadroTexto 50">
              <a:extLst>
                <a:ext uri="{FF2B5EF4-FFF2-40B4-BE49-F238E27FC236}">
                  <a16:creationId xmlns:a16="http://schemas.microsoft.com/office/drawing/2014/main" id="{7FB014F7-954D-48CC-83F1-B55AD2F13382}"/>
                </a:ext>
              </a:extLst>
            </p:cNvPr>
            <p:cNvSpPr txBox="1"/>
            <p:nvPr/>
          </p:nvSpPr>
          <p:spPr>
            <a:xfrm>
              <a:off x="296856" y="5715000"/>
              <a:ext cx="3336695" cy="584775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s-ES" sz="1600" dirty="0"/>
                <a:t>Propósito: llevar a cabo políticas sostenibles con el medio ambiente</a:t>
              </a:r>
            </a:p>
          </p:txBody>
        </p:sp>
        <p:sp>
          <p:nvSpPr>
            <p:cNvPr id="52" name="Rectángulo 51">
              <a:extLst>
                <a:ext uri="{FF2B5EF4-FFF2-40B4-BE49-F238E27FC236}">
                  <a16:creationId xmlns:a16="http://schemas.microsoft.com/office/drawing/2014/main" id="{47759059-F3BC-445B-B871-EE6315D0B865}"/>
                </a:ext>
              </a:extLst>
            </p:cNvPr>
            <p:cNvSpPr/>
            <p:nvPr/>
          </p:nvSpPr>
          <p:spPr>
            <a:xfrm>
              <a:off x="296856" y="2106572"/>
              <a:ext cx="8447054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600" dirty="0"/>
                <a:t>Comparison of consumption habits of plastic containers between </a:t>
              </a:r>
              <a:r>
                <a:rPr lang="en-US" sz="1600" u="sng" dirty="0"/>
                <a:t>Spain</a:t>
              </a:r>
              <a:r>
                <a:rPr lang="en-US" sz="1600" dirty="0"/>
                <a:t>, </a:t>
              </a:r>
              <a:r>
                <a:rPr lang="en-US" sz="1600" u="sng" dirty="0"/>
                <a:t>Germany</a:t>
              </a:r>
              <a:r>
                <a:rPr lang="en-US" sz="1600" dirty="0"/>
                <a:t> and </a:t>
              </a:r>
              <a:r>
                <a:rPr lang="en-US" sz="1600" u="sng" dirty="0"/>
                <a:t>Finland</a:t>
              </a:r>
              <a:endParaRPr lang="es-ES" sz="1600" u="sng" dirty="0"/>
            </a:p>
          </p:txBody>
        </p:sp>
        <p:cxnSp>
          <p:nvCxnSpPr>
            <p:cNvPr id="53" name="Conector recto de flecha 52">
              <a:extLst>
                <a:ext uri="{FF2B5EF4-FFF2-40B4-BE49-F238E27FC236}">
                  <a16:creationId xmlns:a16="http://schemas.microsoft.com/office/drawing/2014/main" id="{603A2082-C539-46A5-8802-659F7A2CD66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459431" y="2054390"/>
              <a:ext cx="904983" cy="96919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1330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2.2. SEGUNDA FASE: LOCALIZAR LAS FUENTES DE INFORMACIÓN ADECUADAS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05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sp>
        <p:nvSpPr>
          <p:cNvPr id="28" name="CuadroTexto 27">
            <a:extLst>
              <a:ext uri="{FF2B5EF4-FFF2-40B4-BE49-F238E27FC236}">
                <a16:creationId xmlns:a16="http://schemas.microsoft.com/office/drawing/2014/main" id="{9E68AADC-3C7F-4178-9110-473E2CAE7713}"/>
              </a:ext>
            </a:extLst>
          </p:cNvPr>
          <p:cNvSpPr txBox="1"/>
          <p:nvPr/>
        </p:nvSpPr>
        <p:spPr>
          <a:xfrm>
            <a:off x="1037690" y="1377250"/>
            <a:ext cx="10084806" cy="646331"/>
          </a:xfrm>
          <a:prstGeom prst="rect">
            <a:avLst/>
          </a:prstGeom>
          <a:solidFill>
            <a:schemeClr val="bg1"/>
          </a:solidFill>
          <a:ln cap="rnd"/>
          <a:effectLst>
            <a:outerShdw blurRad="40000" dist="20000" dir="5400000" rotWithShape="0">
              <a:srgbClr val="000000">
                <a:alpha val="38000"/>
              </a:srgbClr>
            </a:outerShdw>
            <a:softEdge rad="127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ES_tradnl" b="1" dirty="0">
                <a:solidFill>
                  <a:srgbClr val="FF5700"/>
                </a:solidFill>
                <a:ea typeface="Roboto" panose="020B0604020202020204" charset="0"/>
              </a:rPr>
              <a:t>Fuentes primarias</a:t>
            </a:r>
            <a:r>
              <a:rPr lang="es-ES_tradnl" dirty="0">
                <a:solidFill>
                  <a:srgbClr val="000000"/>
                </a:solidFill>
                <a:ea typeface="Roboto" panose="020B0604020202020204" charset="0"/>
                <a:cs typeface="Arial" panose="020B0604020202020204" pitchFamily="34" charset="0"/>
              </a:rPr>
              <a:t>: contienen información </a:t>
            </a:r>
            <a:r>
              <a:rPr lang="es-ES_tradnl" b="1" u="sng" dirty="0">
                <a:solidFill>
                  <a:srgbClr val="000000"/>
                </a:solidFill>
                <a:ea typeface="Roboto" panose="020B0604020202020204" charset="0"/>
                <a:cs typeface="Arial" panose="020B0604020202020204" pitchFamily="34" charset="0"/>
              </a:rPr>
              <a:t>nueva y original</a:t>
            </a:r>
            <a:r>
              <a:rPr lang="es-ES_tradnl" dirty="0">
                <a:solidFill>
                  <a:srgbClr val="000000"/>
                </a:solidFill>
                <a:ea typeface="Roboto" panose="020B0604020202020204" charset="0"/>
                <a:cs typeface="Arial" panose="020B0604020202020204" pitchFamily="34" charset="0"/>
              </a:rPr>
              <a:t>, resultado de un trabajo intelectual en cualquier soporte.</a:t>
            </a:r>
            <a:endParaRPr lang="es-ES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4F9F8CDA-561D-4D15-95AF-6CE9991CA169}"/>
              </a:ext>
            </a:extLst>
          </p:cNvPr>
          <p:cNvSpPr txBox="1"/>
          <p:nvPr/>
        </p:nvSpPr>
        <p:spPr>
          <a:xfrm>
            <a:off x="1037690" y="2663919"/>
            <a:ext cx="10084806" cy="646331"/>
          </a:xfrm>
          <a:prstGeom prst="rect">
            <a:avLst/>
          </a:prstGeom>
          <a:solidFill>
            <a:schemeClr val="bg1"/>
          </a:solidFill>
          <a:effectLst>
            <a:outerShdw blurRad="40000" dist="20000" dir="5400000" rotWithShape="0">
              <a:srgbClr val="000000">
                <a:alpha val="38000"/>
              </a:srgbClr>
            </a:outerShdw>
            <a:softEdge rad="127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ES" b="1" dirty="0">
                <a:solidFill>
                  <a:srgbClr val="FF5700"/>
                </a:solidFill>
                <a:ea typeface="Roboto" panose="020B0604020202020204" charset="0"/>
              </a:rPr>
              <a:t>Fuentes secundarias</a:t>
            </a:r>
            <a:r>
              <a:rPr lang="es-ES" dirty="0">
                <a:ea typeface="Roboto" panose="020B0604020202020204" charset="0"/>
              </a:rPr>
              <a:t>: contienen </a:t>
            </a:r>
            <a:r>
              <a:rPr lang="es-ES_tradnl" dirty="0">
                <a:ea typeface="Roboto" panose="020B0604020202020204" charset="0"/>
              </a:rPr>
              <a:t>información </a:t>
            </a:r>
            <a:r>
              <a:rPr lang="es-ES_tradnl" b="1" u="sng" dirty="0">
                <a:ea typeface="Roboto" panose="020B0604020202020204" charset="0"/>
              </a:rPr>
              <a:t>organizada y elaborada</a:t>
            </a:r>
            <a:r>
              <a:rPr lang="es-ES_tradnl" dirty="0">
                <a:ea typeface="Roboto" panose="020B0604020202020204" charset="0"/>
              </a:rPr>
              <a:t>. Permiten localizar y acceder a los documentos primarios.</a:t>
            </a:r>
            <a:endParaRPr lang="es-ES" dirty="0"/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7DD55CFF-A036-4495-93B3-E7DFE6AE30E3}"/>
              </a:ext>
            </a:extLst>
          </p:cNvPr>
          <p:cNvSpPr/>
          <p:nvPr/>
        </p:nvSpPr>
        <p:spPr>
          <a:xfrm>
            <a:off x="1640118" y="4194813"/>
            <a:ext cx="2650370" cy="1284967"/>
          </a:xfrm>
          <a:prstGeom prst="rect">
            <a:avLst/>
          </a:prstGeom>
          <a:ln w="63500">
            <a:solidFill>
              <a:srgbClr val="FF5700"/>
            </a:solidFill>
          </a:ln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550" b="1" dirty="0">
                <a:solidFill>
                  <a:schemeClr val="accent6">
                    <a:lumMod val="7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 panose="020B0604020202020204" pitchFamily="34" charset="0"/>
              </a:rPr>
              <a:t>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550" b="1" dirty="0">
                <a:ea typeface="Roboto" panose="020B0604020202020204" charset="0"/>
                <a:cs typeface="Arial" panose="020B0604020202020204" pitchFamily="34" charset="0"/>
              </a:rPr>
              <a:t>Catálogos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550" b="1" dirty="0">
                <a:ea typeface="Roboto" panose="020B0604020202020204" charset="0"/>
                <a:cs typeface="Arial" panose="020B0604020202020204" pitchFamily="34" charset="0"/>
              </a:rPr>
              <a:t>y buscadores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550" b="1" dirty="0">
                <a:ea typeface="Roboto" panose="020B0604020202020204" charset="0"/>
                <a:cs typeface="Arial" panose="020B0604020202020204" pitchFamily="34" charset="0"/>
              </a:rPr>
              <a:t>de bibliotecas universitarias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550" b="1" dirty="0">
              <a:solidFill>
                <a:schemeClr val="accent6">
                  <a:lumMod val="75000"/>
                </a:schemeClr>
              </a:solidFill>
              <a:ea typeface="Roboto" panose="020B0604020202020204" charset="0"/>
              <a:cs typeface="Arial" panose="020B0604020202020204" pitchFamily="34" charset="0"/>
            </a:endParaRP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3A0AD3C2-0A43-49A2-A365-9272DDB0CE6A}"/>
              </a:ext>
            </a:extLst>
          </p:cNvPr>
          <p:cNvSpPr/>
          <p:nvPr/>
        </p:nvSpPr>
        <p:spPr>
          <a:xfrm>
            <a:off x="4858677" y="4194812"/>
            <a:ext cx="2474645" cy="1284967"/>
          </a:xfrm>
          <a:prstGeom prst="rect">
            <a:avLst/>
          </a:prstGeom>
          <a:ln w="63500">
            <a:solidFill>
              <a:srgbClr val="FF5700"/>
            </a:solidFill>
          </a:ln>
        </p:spPr>
        <p:txBody>
          <a:bodyPr wrap="square">
            <a:spAutoFit/>
          </a:bodyPr>
          <a:lstStyle/>
          <a:p>
            <a:pPr algn="ctr"/>
            <a:endParaRPr lang="es-ES_tradnl" sz="1550" b="1" dirty="0">
              <a:solidFill>
                <a:schemeClr val="accent6">
                  <a:lumMod val="7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 algn="ctr"/>
            <a:r>
              <a:rPr lang="es-ES_tradnl" sz="1550" b="1" dirty="0">
                <a:ea typeface="Roboto" panose="020B0604020202020204" charset="0"/>
              </a:rPr>
              <a:t>Bases de datos bibliográficas y estadísticas</a:t>
            </a:r>
          </a:p>
          <a:p>
            <a:pPr algn="ctr"/>
            <a:endParaRPr lang="es-ES_tradnl" sz="1550" b="1" dirty="0">
              <a:solidFill>
                <a:schemeClr val="accent6">
                  <a:lumMod val="7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 algn="ctr"/>
            <a:endParaRPr lang="es-ES" sz="1550" b="1" dirty="0">
              <a:solidFill>
                <a:schemeClr val="accent6">
                  <a:lumMod val="7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C8CBCF78-8FA0-48B6-A706-26A291B82AF6}"/>
              </a:ext>
            </a:extLst>
          </p:cNvPr>
          <p:cNvSpPr/>
          <p:nvPr/>
        </p:nvSpPr>
        <p:spPr>
          <a:xfrm>
            <a:off x="7989374" y="4194811"/>
            <a:ext cx="2474645" cy="1284967"/>
          </a:xfrm>
          <a:prstGeom prst="rect">
            <a:avLst/>
          </a:prstGeom>
          <a:ln w="63500">
            <a:solidFill>
              <a:srgbClr val="FF5700"/>
            </a:solidFill>
          </a:ln>
        </p:spPr>
        <p:txBody>
          <a:bodyPr wrap="square">
            <a:spAutoFit/>
          </a:bodyPr>
          <a:lstStyle/>
          <a:p>
            <a:pPr algn="ctr"/>
            <a:endParaRPr lang="es-ES_tradnl" sz="1550" b="1" dirty="0">
              <a:solidFill>
                <a:schemeClr val="accent6">
                  <a:lumMod val="7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 algn="ctr"/>
            <a:r>
              <a:rPr lang="es-ES_tradnl" sz="1550" b="1" dirty="0">
                <a:ea typeface="Roboto" panose="020B0604020202020204" charset="0"/>
              </a:rPr>
              <a:t>Internet, buscadores, repositorios…</a:t>
            </a:r>
          </a:p>
          <a:p>
            <a:pPr algn="ctr"/>
            <a:endParaRPr lang="es-ES_tradnl" sz="1550" b="1" dirty="0">
              <a:solidFill>
                <a:schemeClr val="accent6">
                  <a:lumMod val="7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 algn="ctr"/>
            <a:endParaRPr lang="es-ES" sz="1550" b="1" dirty="0">
              <a:solidFill>
                <a:schemeClr val="accent6">
                  <a:lumMod val="7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</p:txBody>
      </p:sp>
      <p:sp>
        <p:nvSpPr>
          <p:cNvPr id="35" name="Flecha abajo 13">
            <a:extLst>
              <a:ext uri="{FF2B5EF4-FFF2-40B4-BE49-F238E27FC236}">
                <a16:creationId xmlns:a16="http://schemas.microsoft.com/office/drawing/2014/main" id="{2592D62E-5761-438C-8424-209E8BBC977F}"/>
              </a:ext>
            </a:extLst>
          </p:cNvPr>
          <p:cNvSpPr/>
          <p:nvPr/>
        </p:nvSpPr>
        <p:spPr>
          <a:xfrm>
            <a:off x="2774803" y="3450561"/>
            <a:ext cx="381000" cy="335292"/>
          </a:xfrm>
          <a:prstGeom prst="downArrow">
            <a:avLst/>
          </a:prstGeom>
          <a:solidFill>
            <a:srgbClr val="FF5700"/>
          </a:solidFill>
          <a:ln>
            <a:solidFill>
              <a:srgbClr val="FF65C3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Flecha abajo 14">
            <a:extLst>
              <a:ext uri="{FF2B5EF4-FFF2-40B4-BE49-F238E27FC236}">
                <a16:creationId xmlns:a16="http://schemas.microsoft.com/office/drawing/2014/main" id="{E5A70D81-EEA4-4A05-BFB0-9AAD930EB8AC}"/>
              </a:ext>
            </a:extLst>
          </p:cNvPr>
          <p:cNvSpPr/>
          <p:nvPr/>
        </p:nvSpPr>
        <p:spPr>
          <a:xfrm>
            <a:off x="5905500" y="3450561"/>
            <a:ext cx="381000" cy="335292"/>
          </a:xfrm>
          <a:prstGeom prst="downArrow">
            <a:avLst/>
          </a:prstGeom>
          <a:solidFill>
            <a:srgbClr val="FF5700"/>
          </a:solidFill>
          <a:ln>
            <a:solidFill>
              <a:srgbClr val="FF65C3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Flecha abajo 15">
            <a:extLst>
              <a:ext uri="{FF2B5EF4-FFF2-40B4-BE49-F238E27FC236}">
                <a16:creationId xmlns:a16="http://schemas.microsoft.com/office/drawing/2014/main" id="{A3619901-9B62-45DC-A621-F612E20FCC32}"/>
              </a:ext>
            </a:extLst>
          </p:cNvPr>
          <p:cNvSpPr/>
          <p:nvPr/>
        </p:nvSpPr>
        <p:spPr>
          <a:xfrm>
            <a:off x="9036197" y="3472417"/>
            <a:ext cx="381000" cy="335292"/>
          </a:xfrm>
          <a:prstGeom prst="downArrow">
            <a:avLst/>
          </a:prstGeom>
          <a:solidFill>
            <a:srgbClr val="FF5700"/>
          </a:solidFill>
          <a:ln>
            <a:solidFill>
              <a:srgbClr val="FF65C3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3637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2.2. SEGUNDA FASE: LOCALIZAR LAS FUENTES DE INFORMACIÓN ADECUADAS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06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grpSp>
        <p:nvGrpSpPr>
          <p:cNvPr id="3" name="Grupo 2">
            <a:extLst>
              <a:ext uri="{FF2B5EF4-FFF2-40B4-BE49-F238E27FC236}">
                <a16:creationId xmlns:a16="http://schemas.microsoft.com/office/drawing/2014/main" id="{77EFA343-EC5D-4AA4-9406-DEAD62A00D15}"/>
              </a:ext>
            </a:extLst>
          </p:cNvPr>
          <p:cNvGrpSpPr/>
          <p:nvPr/>
        </p:nvGrpSpPr>
        <p:grpSpPr>
          <a:xfrm>
            <a:off x="1556810" y="859117"/>
            <a:ext cx="8254114" cy="5511415"/>
            <a:chOff x="432686" y="809531"/>
            <a:chExt cx="8254114" cy="5511415"/>
          </a:xfrm>
        </p:grpSpPr>
        <p:sp>
          <p:nvSpPr>
            <p:cNvPr id="16" name="Rectángulo redondeado 35">
              <a:extLst>
                <a:ext uri="{FF2B5EF4-FFF2-40B4-BE49-F238E27FC236}">
                  <a16:creationId xmlns:a16="http://schemas.microsoft.com/office/drawing/2014/main" id="{26931916-14C0-4D03-810A-EC0F4633E23E}"/>
                </a:ext>
              </a:extLst>
            </p:cNvPr>
            <p:cNvSpPr/>
            <p:nvPr/>
          </p:nvSpPr>
          <p:spPr>
            <a:xfrm>
              <a:off x="6172200" y="809531"/>
              <a:ext cx="2514600" cy="5486400"/>
            </a:xfrm>
            <a:prstGeom prst="round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Rectángulo redondeado 36">
              <a:extLst>
                <a:ext uri="{FF2B5EF4-FFF2-40B4-BE49-F238E27FC236}">
                  <a16:creationId xmlns:a16="http://schemas.microsoft.com/office/drawing/2014/main" id="{62C63AF1-2A68-4B0B-8DB0-48C8E8338304}"/>
                </a:ext>
              </a:extLst>
            </p:cNvPr>
            <p:cNvSpPr/>
            <p:nvPr/>
          </p:nvSpPr>
          <p:spPr>
            <a:xfrm>
              <a:off x="3314700" y="809531"/>
              <a:ext cx="2514600" cy="5486400"/>
            </a:xfrm>
            <a:prstGeom prst="round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8" name="Rectángulo redondeado 37">
              <a:extLst>
                <a:ext uri="{FF2B5EF4-FFF2-40B4-BE49-F238E27FC236}">
                  <a16:creationId xmlns:a16="http://schemas.microsoft.com/office/drawing/2014/main" id="{D6E982DE-EBD8-4713-BABC-EA0709E6152F}"/>
                </a:ext>
              </a:extLst>
            </p:cNvPr>
            <p:cNvSpPr/>
            <p:nvPr/>
          </p:nvSpPr>
          <p:spPr>
            <a:xfrm>
              <a:off x="432686" y="834546"/>
              <a:ext cx="2514600" cy="548640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pic>
          <p:nvPicPr>
            <p:cNvPr id="19" name="Imagen 18">
              <a:extLst>
                <a:ext uri="{FF2B5EF4-FFF2-40B4-BE49-F238E27FC236}">
                  <a16:creationId xmlns:a16="http://schemas.microsoft.com/office/drawing/2014/main" id="{0F5BC6D2-3F49-4DAD-8F24-2B3DC553893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0517" y="2844082"/>
              <a:ext cx="2034012" cy="1086573"/>
            </a:xfrm>
            <a:prstGeom prst="rect">
              <a:avLst/>
            </a:prstGeom>
          </p:spPr>
        </p:pic>
        <p:pic>
          <p:nvPicPr>
            <p:cNvPr id="20" name="Imagen 19">
              <a:extLst>
                <a:ext uri="{FF2B5EF4-FFF2-40B4-BE49-F238E27FC236}">
                  <a16:creationId xmlns:a16="http://schemas.microsoft.com/office/drawing/2014/main" id="{6F8FB3BE-7808-4737-8967-0F4A51409CD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30517" y="4569220"/>
              <a:ext cx="2318938" cy="727510"/>
            </a:xfrm>
            <a:prstGeom prst="rect">
              <a:avLst/>
            </a:prstGeom>
          </p:spPr>
        </p:pic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D8CA164B-C873-4968-8834-E01FDFFD3292}"/>
                </a:ext>
              </a:extLst>
            </p:cNvPr>
            <p:cNvSpPr/>
            <p:nvPr/>
          </p:nvSpPr>
          <p:spPr>
            <a:xfrm>
              <a:off x="4747150" y="2539473"/>
              <a:ext cx="1038364" cy="1019706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8">
              <a:extLst>
                <a:ext uri="{FF2B5EF4-FFF2-40B4-BE49-F238E27FC236}">
                  <a16:creationId xmlns:a16="http://schemas.microsoft.com/office/drawing/2014/main" id="{1C92399A-35D4-44DF-BD01-A92AF8895829}"/>
                </a:ext>
              </a:extLst>
            </p:cNvPr>
            <p:cNvSpPr/>
            <p:nvPr/>
          </p:nvSpPr>
          <p:spPr>
            <a:xfrm>
              <a:off x="7376159" y="3872484"/>
              <a:ext cx="1094231" cy="478535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">
              <a:extLst>
                <a:ext uri="{FF2B5EF4-FFF2-40B4-BE49-F238E27FC236}">
                  <a16:creationId xmlns:a16="http://schemas.microsoft.com/office/drawing/2014/main" id="{9A9D01CD-4519-4703-B1A7-72E08E9C9ACE}"/>
                </a:ext>
              </a:extLst>
            </p:cNvPr>
            <p:cNvSpPr/>
            <p:nvPr/>
          </p:nvSpPr>
          <p:spPr>
            <a:xfrm>
              <a:off x="6640065" y="4509303"/>
              <a:ext cx="847344" cy="847344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Imagen 23">
              <a:extLst>
                <a:ext uri="{FF2B5EF4-FFF2-40B4-BE49-F238E27FC236}">
                  <a16:creationId xmlns:a16="http://schemas.microsoft.com/office/drawing/2014/main" id="{67C3B7E9-812B-4B7D-8E0B-77CCEF45C52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276021" y="2905125"/>
              <a:ext cx="2200275" cy="809625"/>
            </a:xfrm>
            <a:prstGeom prst="rect">
              <a:avLst/>
            </a:prstGeom>
          </p:spPr>
        </p:pic>
        <p:pic>
          <p:nvPicPr>
            <p:cNvPr id="25" name="Imagen 24">
              <a:extLst>
                <a:ext uri="{FF2B5EF4-FFF2-40B4-BE49-F238E27FC236}">
                  <a16:creationId xmlns:a16="http://schemas.microsoft.com/office/drawing/2014/main" id="{0B7AF482-5392-41C9-8451-C90F58777D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063737" y="5498100"/>
              <a:ext cx="1333500" cy="657225"/>
            </a:xfrm>
            <a:prstGeom prst="rect">
              <a:avLst/>
            </a:prstGeom>
          </p:spPr>
        </p:pic>
        <p:pic>
          <p:nvPicPr>
            <p:cNvPr id="26" name="Imagen 25">
              <a:extLst>
                <a:ext uri="{FF2B5EF4-FFF2-40B4-BE49-F238E27FC236}">
                  <a16:creationId xmlns:a16="http://schemas.microsoft.com/office/drawing/2014/main" id="{BAC25B50-814F-4EB8-9417-893EE3898B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768095" y="3000086"/>
              <a:ext cx="1270631" cy="940267"/>
            </a:xfrm>
            <a:prstGeom prst="rect">
              <a:avLst/>
            </a:prstGeom>
          </p:spPr>
        </p:pic>
        <p:pic>
          <p:nvPicPr>
            <p:cNvPr id="27" name="Imagen 26">
              <a:extLst>
                <a:ext uri="{FF2B5EF4-FFF2-40B4-BE49-F238E27FC236}">
                  <a16:creationId xmlns:a16="http://schemas.microsoft.com/office/drawing/2014/main" id="{027CF2FD-4ABB-43E0-AE73-283B4BEFB2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3414377" y="2539473"/>
              <a:ext cx="1218434" cy="609217"/>
            </a:xfrm>
            <a:prstGeom prst="rect">
              <a:avLst/>
            </a:prstGeom>
          </p:spPr>
        </p:pic>
        <p:pic>
          <p:nvPicPr>
            <p:cNvPr id="29" name="Picture 2" descr="EconLit and Expert Journal of Economics - Expert Journals">
              <a:extLst>
                <a:ext uri="{FF2B5EF4-FFF2-40B4-BE49-F238E27FC236}">
                  <a16:creationId xmlns:a16="http://schemas.microsoft.com/office/drawing/2014/main" id="{A1D99AFC-8EDE-4940-BBAC-42DB2B61D0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76624" y="4932975"/>
              <a:ext cx="1568007" cy="10453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Imagen 37">
              <a:extLst>
                <a:ext uri="{FF2B5EF4-FFF2-40B4-BE49-F238E27FC236}">
                  <a16:creationId xmlns:a16="http://schemas.microsoft.com/office/drawing/2014/main" id="{8D4EC7A0-A9BD-4DAE-9C72-0B9F0B5FB3D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3538914" y="3896941"/>
              <a:ext cx="1599061" cy="741273"/>
            </a:xfrm>
            <a:prstGeom prst="rect">
              <a:avLst/>
            </a:prstGeom>
          </p:spPr>
        </p:pic>
        <p:sp>
          <p:nvSpPr>
            <p:cNvPr id="39" name="Rectángulo redondeado 22">
              <a:extLst>
                <a:ext uri="{FF2B5EF4-FFF2-40B4-BE49-F238E27FC236}">
                  <a16:creationId xmlns:a16="http://schemas.microsoft.com/office/drawing/2014/main" id="{11016476-386F-4CC5-BACD-BB5543D26577}"/>
                </a:ext>
              </a:extLst>
            </p:cNvPr>
            <p:cNvSpPr/>
            <p:nvPr/>
          </p:nvSpPr>
          <p:spPr>
            <a:xfrm>
              <a:off x="6294275" y="960213"/>
              <a:ext cx="2270450" cy="1457061"/>
            </a:xfrm>
            <a:prstGeom prst="roundRect">
              <a:avLst/>
            </a:prstGeom>
            <a:solidFill>
              <a:srgbClr val="37B6FF"/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0" name="Rectángulo redondeado 38">
              <a:extLst>
                <a:ext uri="{FF2B5EF4-FFF2-40B4-BE49-F238E27FC236}">
                  <a16:creationId xmlns:a16="http://schemas.microsoft.com/office/drawing/2014/main" id="{C0028A6B-6A8D-49E1-8744-94C615B63CC9}"/>
                </a:ext>
              </a:extLst>
            </p:cNvPr>
            <p:cNvSpPr/>
            <p:nvPr/>
          </p:nvSpPr>
          <p:spPr>
            <a:xfrm>
              <a:off x="3439665" y="960213"/>
              <a:ext cx="2270450" cy="1457061"/>
            </a:xfrm>
            <a:prstGeom prst="roundRect">
              <a:avLst/>
            </a:prstGeom>
            <a:solidFill>
              <a:srgbClr val="FF65C3"/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" name="Rectángulo redondeado 39">
              <a:extLst>
                <a:ext uri="{FF2B5EF4-FFF2-40B4-BE49-F238E27FC236}">
                  <a16:creationId xmlns:a16="http://schemas.microsoft.com/office/drawing/2014/main" id="{A0A82D77-5A8C-4330-981E-B1045F3BBD5F}"/>
                </a:ext>
              </a:extLst>
            </p:cNvPr>
            <p:cNvSpPr/>
            <p:nvPr/>
          </p:nvSpPr>
          <p:spPr>
            <a:xfrm>
              <a:off x="554761" y="969328"/>
              <a:ext cx="2270450" cy="1457061"/>
            </a:xfrm>
            <a:prstGeom prst="roundRect">
              <a:avLst/>
            </a:prstGeom>
            <a:solidFill>
              <a:srgbClr val="F5F119"/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3" name="CuadroTexto 42">
              <a:extLst>
                <a:ext uri="{FF2B5EF4-FFF2-40B4-BE49-F238E27FC236}">
                  <a16:creationId xmlns:a16="http://schemas.microsoft.com/office/drawing/2014/main" id="{D01837CF-582C-470A-AC84-11FB3B7A8173}"/>
                </a:ext>
              </a:extLst>
            </p:cNvPr>
            <p:cNvSpPr txBox="1"/>
            <p:nvPr/>
          </p:nvSpPr>
          <p:spPr>
            <a:xfrm>
              <a:off x="6492253" y="1366642"/>
              <a:ext cx="19330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400" b="1" dirty="0">
                  <a:latin typeface="Now Black" panose="00000A00000000000000" charset="0"/>
                </a:rPr>
                <a:t>Internet</a:t>
              </a:r>
            </a:p>
          </p:txBody>
        </p:sp>
        <p:sp>
          <p:nvSpPr>
            <p:cNvPr id="44" name="CuadroTexto 43">
              <a:extLst>
                <a:ext uri="{FF2B5EF4-FFF2-40B4-BE49-F238E27FC236}">
                  <a16:creationId xmlns:a16="http://schemas.microsoft.com/office/drawing/2014/main" id="{BBC7219E-A54F-4795-99D3-06BA10515997}"/>
                </a:ext>
              </a:extLst>
            </p:cNvPr>
            <p:cNvSpPr txBox="1"/>
            <p:nvPr/>
          </p:nvSpPr>
          <p:spPr>
            <a:xfrm>
              <a:off x="3622842" y="1035515"/>
              <a:ext cx="201993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 dirty="0">
                  <a:latin typeface="Now Black" panose="00000A00000000000000" charset="0"/>
                </a:rPr>
                <a:t>Bases de datos bibliográficas y estadísticas</a:t>
              </a:r>
            </a:p>
          </p:txBody>
        </p:sp>
        <p:sp>
          <p:nvSpPr>
            <p:cNvPr id="45" name="CuadroTexto 44">
              <a:extLst>
                <a:ext uri="{FF2B5EF4-FFF2-40B4-BE49-F238E27FC236}">
                  <a16:creationId xmlns:a16="http://schemas.microsoft.com/office/drawing/2014/main" id="{9A427ED8-5DFA-4748-A494-697D470F221C}"/>
                </a:ext>
              </a:extLst>
            </p:cNvPr>
            <p:cNvSpPr txBox="1"/>
            <p:nvPr/>
          </p:nvSpPr>
          <p:spPr>
            <a:xfrm>
              <a:off x="662418" y="1097693"/>
              <a:ext cx="205513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 dirty="0">
                  <a:latin typeface="Now Black" panose="00000A00000000000000" charset="0"/>
                </a:rPr>
                <a:t>Catálogos y buscadores de bibliotecas universitarias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168164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2.2. SEGUNDA FASE: LOCALIZAR LAS FUENTES DE INFORMACIÓN ADECUADAS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07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graphicFrame>
        <p:nvGraphicFramePr>
          <p:cNvPr id="32" name="Diagrama 31">
            <a:extLst>
              <a:ext uri="{FF2B5EF4-FFF2-40B4-BE49-F238E27FC236}">
                <a16:creationId xmlns:a16="http://schemas.microsoft.com/office/drawing/2014/main" id="{C93C0CA3-E39C-43E4-9FF0-DD43811FBB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99297195"/>
              </p:ext>
            </p:extLst>
          </p:nvPr>
        </p:nvGraphicFramePr>
        <p:xfrm>
          <a:off x="1516395" y="1131100"/>
          <a:ext cx="8559297" cy="51557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Imagen 3">
            <a:extLst>
              <a:ext uri="{FF2B5EF4-FFF2-40B4-BE49-F238E27FC236}">
                <a16:creationId xmlns:a16="http://schemas.microsoft.com/office/drawing/2014/main" id="{E0075915-E1F4-4626-B034-43900B2D329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464" y="1920267"/>
            <a:ext cx="2637268" cy="835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7890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2.3. TERCERA FASE: ESTABLECER UNA ECUACIÓN DE BÚSQUEDA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08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6AAD2B1E-09FF-451F-B844-7DB58C84C67F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28066" y="1266321"/>
            <a:ext cx="5438935" cy="1582669"/>
          </a:xfrm>
          <a:prstGeom prst="rect">
            <a:avLst/>
          </a:prstGeom>
          <a:ln>
            <a:solidFill>
              <a:srgbClr val="FF5700"/>
            </a:solidFill>
          </a:ln>
        </p:spPr>
      </p:pic>
      <p:sp>
        <p:nvSpPr>
          <p:cNvPr id="21" name="CuadroTexto 20">
            <a:extLst>
              <a:ext uri="{FF2B5EF4-FFF2-40B4-BE49-F238E27FC236}">
                <a16:creationId xmlns:a16="http://schemas.microsoft.com/office/drawing/2014/main" id="{20A311F9-2642-45A7-9E6C-788A94F53C21}"/>
              </a:ext>
            </a:extLst>
          </p:cNvPr>
          <p:cNvSpPr txBox="1"/>
          <p:nvPr/>
        </p:nvSpPr>
        <p:spPr>
          <a:xfrm>
            <a:off x="1037690" y="3429000"/>
            <a:ext cx="100848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Listado de 5 a 10 palabras clave </a:t>
            </a:r>
            <a:r>
              <a:rPr lang="es-ES" dirty="0"/>
              <a:t>relacionadas con tu tema para realizar las búsquedas. Puedes escribir una pequeña frase formulada en forma de pregunta de lo que quieres buscar y de ahí sacar las palabras clave.</a:t>
            </a:r>
          </a:p>
          <a:p>
            <a:endParaRPr lang="es-ES" dirty="0"/>
          </a:p>
          <a:p>
            <a:r>
              <a:rPr lang="es-ES" b="1" dirty="0"/>
              <a:t>Comodines y truncamientos</a:t>
            </a:r>
            <a:r>
              <a:rPr lang="es-ES" dirty="0"/>
              <a:t>:  </a:t>
            </a:r>
            <a:r>
              <a:rPr lang="es-ES" b="1" dirty="0"/>
              <a:t>*</a:t>
            </a:r>
            <a:r>
              <a:rPr lang="es-ES" dirty="0"/>
              <a:t>: </a:t>
            </a:r>
            <a:r>
              <a:rPr lang="es-ES" dirty="0" err="1"/>
              <a:t>niñ</a:t>
            </a:r>
            <a:r>
              <a:rPr lang="es-ES" dirty="0"/>
              <a:t>*, </a:t>
            </a:r>
            <a:r>
              <a:rPr lang="es-ES" dirty="0" err="1"/>
              <a:t>econom</a:t>
            </a:r>
            <a:r>
              <a:rPr lang="es-ES" dirty="0"/>
              <a:t>*.</a:t>
            </a:r>
          </a:p>
          <a:p>
            <a:r>
              <a:rPr lang="es-ES" dirty="0"/>
              <a:t>                                                     ?: reemplaza de 1 a 9 caracteres: </a:t>
            </a:r>
            <a:r>
              <a:rPr lang="es-ES" dirty="0" err="1"/>
              <a:t>arch?ology</a:t>
            </a:r>
            <a:r>
              <a:rPr lang="es-ES" dirty="0"/>
              <a:t>.</a:t>
            </a:r>
          </a:p>
          <a:p>
            <a:r>
              <a:rPr lang="es-ES" dirty="0"/>
              <a:t>                                                     #: reemplaza 1 único carácter: </a:t>
            </a:r>
            <a:r>
              <a:rPr lang="es-ES" dirty="0" err="1"/>
              <a:t>evolu#ion</a:t>
            </a:r>
            <a:r>
              <a:rPr lang="es-ES" dirty="0"/>
              <a:t>.</a:t>
            </a:r>
          </a:p>
          <a:p>
            <a:r>
              <a:rPr lang="es-ES" dirty="0"/>
              <a:t>                                                     </a:t>
            </a:r>
            <a:r>
              <a:rPr lang="es-ES" b="1" dirty="0"/>
              <a:t>“…”</a:t>
            </a:r>
            <a:r>
              <a:rPr lang="es-ES" dirty="0"/>
              <a:t>: frase exacta.</a:t>
            </a:r>
          </a:p>
          <a:p>
            <a:endParaRPr lang="es-ES" dirty="0"/>
          </a:p>
          <a:p>
            <a:r>
              <a:rPr lang="es-ES" b="1" dirty="0"/>
              <a:t>Límites y filtros.</a:t>
            </a:r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1A576E8E-0C5D-4947-B1F2-483E606511C4}"/>
              </a:ext>
            </a:extLst>
          </p:cNvPr>
          <p:cNvSpPr/>
          <p:nvPr/>
        </p:nvSpPr>
        <p:spPr>
          <a:xfrm>
            <a:off x="3868175" y="4264822"/>
            <a:ext cx="298765" cy="290424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AB5C3A31-2930-415C-95BA-8758B1077467}"/>
              </a:ext>
            </a:extLst>
          </p:cNvPr>
          <p:cNvSpPr/>
          <p:nvPr/>
        </p:nvSpPr>
        <p:spPr>
          <a:xfrm>
            <a:off x="3847723" y="5086423"/>
            <a:ext cx="525102" cy="378820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47FF3AD8-FE4D-4A30-8DC2-8959B0332215}"/>
              </a:ext>
            </a:extLst>
          </p:cNvPr>
          <p:cNvCxnSpPr>
            <a:endCxn id="22" idx="7"/>
          </p:cNvCxnSpPr>
          <p:nvPr/>
        </p:nvCxnSpPr>
        <p:spPr>
          <a:xfrm flipH="1">
            <a:off x="4123187" y="4018243"/>
            <a:ext cx="813298" cy="2891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id="{D377D59A-14DF-457B-884C-E73DC9129203}"/>
              </a:ext>
            </a:extLst>
          </p:cNvPr>
          <p:cNvCxnSpPr/>
          <p:nvPr/>
        </p:nvCxnSpPr>
        <p:spPr>
          <a:xfrm flipH="1" flipV="1">
            <a:off x="4280990" y="5453246"/>
            <a:ext cx="253497" cy="4150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29657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2.3. TERCERA FASE: ESTABLECER UNA ECUACIÓN DE BÚSQUEDA. RECOMENDACIONES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09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D9E39F64-D276-4C01-97BD-2FF732226D4E}"/>
              </a:ext>
            </a:extLst>
          </p:cNvPr>
          <p:cNvSpPr txBox="1"/>
          <p:nvPr/>
        </p:nvSpPr>
        <p:spPr>
          <a:xfrm>
            <a:off x="224828" y="5638801"/>
            <a:ext cx="8690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  <a:p>
            <a:endParaRPr lang="es-ES" dirty="0"/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BAB10ABC-B8B6-4346-B0DA-39D8840E0A85}"/>
              </a:ext>
            </a:extLst>
          </p:cNvPr>
          <p:cNvGrpSpPr/>
          <p:nvPr/>
        </p:nvGrpSpPr>
        <p:grpSpPr>
          <a:xfrm>
            <a:off x="2064575" y="1163565"/>
            <a:ext cx="8000999" cy="4563942"/>
            <a:chOff x="914400" y="1510920"/>
            <a:chExt cx="8000999" cy="4563942"/>
          </a:xfrm>
        </p:grpSpPr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1E758F03-FFA0-485F-8436-78354C5ADE4D}"/>
                </a:ext>
              </a:extLst>
            </p:cNvPr>
            <p:cNvGrpSpPr/>
            <p:nvPr/>
          </p:nvGrpSpPr>
          <p:grpSpPr>
            <a:xfrm>
              <a:off x="914401" y="1510920"/>
              <a:ext cx="2895599" cy="1308480"/>
              <a:chOff x="0" y="2290"/>
              <a:chExt cx="2964937" cy="1511813"/>
            </a:xfrm>
            <a:solidFill>
              <a:srgbClr val="37B6FF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2" name="Rectángulo: esquinas redondeadas 21">
                <a:extLst>
                  <a:ext uri="{FF2B5EF4-FFF2-40B4-BE49-F238E27FC236}">
                    <a16:creationId xmlns:a16="http://schemas.microsoft.com/office/drawing/2014/main" id="{6084663D-671D-4ABF-8DB7-7C22A290EAE3}"/>
                  </a:ext>
                </a:extLst>
              </p:cNvPr>
              <p:cNvSpPr/>
              <p:nvPr/>
            </p:nvSpPr>
            <p:spPr>
              <a:xfrm>
                <a:off x="0" y="2290"/>
                <a:ext cx="2964937" cy="1511813"/>
              </a:xfrm>
              <a:prstGeom prst="roundRect">
                <a:avLst/>
              </a:prstGeom>
              <a:grpFill/>
              <a:sp3d prstMaterial="plastic">
                <a:bevelT w="127000" h="254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6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3" name="Rectángulo: esquinas redondeadas 6">
                <a:extLst>
                  <a:ext uri="{FF2B5EF4-FFF2-40B4-BE49-F238E27FC236}">
                    <a16:creationId xmlns:a16="http://schemas.microsoft.com/office/drawing/2014/main" id="{80174CF5-7971-4DCE-9781-359CAEFB5F66}"/>
                  </a:ext>
                </a:extLst>
              </p:cNvPr>
              <p:cNvSpPr txBox="1"/>
              <p:nvPr/>
            </p:nvSpPr>
            <p:spPr>
              <a:xfrm>
                <a:off x="73801" y="76091"/>
                <a:ext cx="2817335" cy="1364211"/>
              </a:xfrm>
              <a:prstGeom prst="rect">
                <a:avLst/>
              </a:prstGeom>
              <a:grpFill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5250" tIns="47625" rIns="95250" bIns="47625" numCol="1" spcCol="1270" anchor="ctr" anchorCtr="0">
                <a:noAutofit/>
              </a:bodyPr>
              <a:lstStyle/>
              <a:p>
                <a:pPr marL="0" lvl="0" indent="0" algn="ctr" defTabSz="1111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s-ES" sz="20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Usar los filtros</a:t>
                </a:r>
              </a:p>
            </p:txBody>
          </p:sp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73E98068-DB3A-4496-B6ED-E518512AA936}"/>
                </a:ext>
              </a:extLst>
            </p:cNvPr>
            <p:cNvGrpSpPr/>
            <p:nvPr/>
          </p:nvGrpSpPr>
          <p:grpSpPr>
            <a:xfrm>
              <a:off x="914401" y="3138651"/>
              <a:ext cx="2895599" cy="1308480"/>
              <a:chOff x="0" y="2290"/>
              <a:chExt cx="2964937" cy="1511813"/>
            </a:xfrm>
            <a:solidFill>
              <a:srgbClr val="FF65C3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5" name="Rectángulo: esquinas redondeadas 21">
                <a:extLst>
                  <a:ext uri="{FF2B5EF4-FFF2-40B4-BE49-F238E27FC236}">
                    <a16:creationId xmlns:a16="http://schemas.microsoft.com/office/drawing/2014/main" id="{F7D17847-49FF-4E3B-9BEC-FEBF66AE8B7E}"/>
                  </a:ext>
                </a:extLst>
              </p:cNvPr>
              <p:cNvSpPr/>
              <p:nvPr/>
            </p:nvSpPr>
            <p:spPr>
              <a:xfrm>
                <a:off x="0" y="2290"/>
                <a:ext cx="2964937" cy="1511813"/>
              </a:xfrm>
              <a:prstGeom prst="roundRect">
                <a:avLst/>
              </a:prstGeom>
              <a:grpFill/>
              <a:sp3d prstMaterial="plastic">
                <a:bevelT w="127000" h="254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6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7" name="Rectángulo: esquinas redondeadas 6">
                <a:extLst>
                  <a:ext uri="{FF2B5EF4-FFF2-40B4-BE49-F238E27FC236}">
                    <a16:creationId xmlns:a16="http://schemas.microsoft.com/office/drawing/2014/main" id="{7087B200-4536-491E-B095-08A93C33D538}"/>
                  </a:ext>
                </a:extLst>
              </p:cNvPr>
              <p:cNvSpPr txBox="1"/>
              <p:nvPr/>
            </p:nvSpPr>
            <p:spPr>
              <a:xfrm>
                <a:off x="73801" y="76091"/>
                <a:ext cx="2817335" cy="1364211"/>
              </a:xfrm>
              <a:prstGeom prst="rect">
                <a:avLst/>
              </a:prstGeom>
              <a:grpFill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5250" tIns="47625" rIns="95250" bIns="47625" numCol="1" spcCol="1270" anchor="ctr" anchorCtr="0">
                <a:noAutofit/>
              </a:bodyPr>
              <a:lstStyle/>
              <a:p>
                <a:pPr marL="0" lvl="0" indent="0" algn="ctr" defTabSz="1111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s-ES" sz="2000" dirty="0">
                    <a:latin typeface="Roboto" panose="02000000000000000000" pitchFamily="2" charset="0"/>
                    <a:ea typeface="Roboto" panose="02000000000000000000" pitchFamily="2" charset="0"/>
                  </a:rPr>
                  <a:t>Conocer el recurso de información</a:t>
                </a:r>
                <a:endParaRPr lang="es-ES" sz="2000" kern="1200" dirty="0">
                  <a:latin typeface="Roboto" panose="02000000000000000000" pitchFamily="2" charset="0"/>
                  <a:ea typeface="Roboto" panose="02000000000000000000" pitchFamily="2" charset="0"/>
                </a:endParaRPr>
              </a:p>
            </p:txBody>
          </p:sp>
        </p:grpSp>
        <p:grpSp>
          <p:nvGrpSpPr>
            <p:cNvPr id="28" name="Grupo 27">
              <a:extLst>
                <a:ext uri="{FF2B5EF4-FFF2-40B4-BE49-F238E27FC236}">
                  <a16:creationId xmlns:a16="http://schemas.microsoft.com/office/drawing/2014/main" id="{75DF29A1-ACFE-4524-8232-D408633A9D3A}"/>
                </a:ext>
              </a:extLst>
            </p:cNvPr>
            <p:cNvGrpSpPr/>
            <p:nvPr/>
          </p:nvGrpSpPr>
          <p:grpSpPr>
            <a:xfrm>
              <a:off x="914400" y="4766382"/>
              <a:ext cx="2895599" cy="1308480"/>
              <a:chOff x="0" y="2290"/>
              <a:chExt cx="2964937" cy="1511813"/>
            </a:xfrm>
            <a:solidFill>
              <a:srgbClr val="5D15EB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9" name="Rectángulo: esquinas redondeadas 21">
                <a:extLst>
                  <a:ext uri="{FF2B5EF4-FFF2-40B4-BE49-F238E27FC236}">
                    <a16:creationId xmlns:a16="http://schemas.microsoft.com/office/drawing/2014/main" id="{42BBEF49-3629-4A25-B643-A0834D961915}"/>
                  </a:ext>
                </a:extLst>
              </p:cNvPr>
              <p:cNvSpPr/>
              <p:nvPr/>
            </p:nvSpPr>
            <p:spPr>
              <a:xfrm>
                <a:off x="0" y="2290"/>
                <a:ext cx="2964937" cy="1511813"/>
              </a:xfrm>
              <a:prstGeom prst="roundRect">
                <a:avLst/>
              </a:prstGeom>
              <a:grpFill/>
              <a:sp3d prstMaterial="plastic">
                <a:bevelT w="127000" h="254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6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1" name="Rectángulo: esquinas redondeadas 6">
                <a:extLst>
                  <a:ext uri="{FF2B5EF4-FFF2-40B4-BE49-F238E27FC236}">
                    <a16:creationId xmlns:a16="http://schemas.microsoft.com/office/drawing/2014/main" id="{168B6E63-ECB0-43AC-9DE7-8021DFD00949}"/>
                  </a:ext>
                </a:extLst>
              </p:cNvPr>
              <p:cNvSpPr txBox="1"/>
              <p:nvPr/>
            </p:nvSpPr>
            <p:spPr>
              <a:xfrm>
                <a:off x="73801" y="76091"/>
                <a:ext cx="2817335" cy="1364211"/>
              </a:xfrm>
              <a:prstGeom prst="rect">
                <a:avLst/>
              </a:prstGeom>
              <a:grpFill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5250" tIns="47625" rIns="95250" bIns="47625" numCol="1" spcCol="1270" anchor="ctr" anchorCtr="0">
                <a:noAutofit/>
              </a:bodyPr>
              <a:lstStyle/>
              <a:p>
                <a:pPr marL="0" lvl="0" indent="0" algn="ctr" defTabSz="1111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s-ES" sz="2400" dirty="0">
                    <a:latin typeface="Roboto" panose="02000000000000000000" pitchFamily="2" charset="0"/>
                    <a:ea typeface="Roboto" panose="02000000000000000000" pitchFamily="2" charset="0"/>
                  </a:rPr>
                  <a:t>Trabajar con los resultados</a:t>
                </a:r>
                <a:endParaRPr lang="es-ES" sz="2400" kern="1200" dirty="0">
                  <a:latin typeface="Roboto" panose="02000000000000000000" pitchFamily="2" charset="0"/>
                  <a:ea typeface="Roboto" panose="02000000000000000000" pitchFamily="2" charset="0"/>
                </a:endParaRPr>
              </a:p>
            </p:txBody>
          </p:sp>
        </p:grpSp>
        <p:grpSp>
          <p:nvGrpSpPr>
            <p:cNvPr id="32" name="Grupo 31">
              <a:extLst>
                <a:ext uri="{FF2B5EF4-FFF2-40B4-BE49-F238E27FC236}">
                  <a16:creationId xmlns:a16="http://schemas.microsoft.com/office/drawing/2014/main" id="{593CA41D-F014-4A90-BDC4-838086E02BF3}"/>
                </a:ext>
              </a:extLst>
            </p:cNvPr>
            <p:cNvGrpSpPr/>
            <p:nvPr/>
          </p:nvGrpSpPr>
          <p:grpSpPr>
            <a:xfrm>
              <a:off x="3895345" y="3138649"/>
              <a:ext cx="5020054" cy="1308482"/>
              <a:chOff x="2938306" y="1741396"/>
              <a:chExt cx="5271000" cy="1209452"/>
            </a:xfrm>
            <a:solidFill>
              <a:schemeClr val="accent6">
                <a:lumMod val="60000"/>
                <a:lumOff val="40000"/>
              </a:schemeClr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33" name="Rectángulo: esquinas superiores redondeadas 19">
                <a:extLst>
                  <a:ext uri="{FF2B5EF4-FFF2-40B4-BE49-F238E27FC236}">
                    <a16:creationId xmlns:a16="http://schemas.microsoft.com/office/drawing/2014/main" id="{EE8D3A32-179F-4BC6-B9EB-8962D939165E}"/>
                  </a:ext>
                </a:extLst>
              </p:cNvPr>
              <p:cNvSpPr/>
              <p:nvPr/>
            </p:nvSpPr>
            <p:spPr>
              <a:xfrm rot="5400000">
                <a:off x="4969080" y="-289378"/>
                <a:ext cx="1209451" cy="5271000"/>
              </a:xfrm>
              <a:prstGeom prst="round2SameRect">
                <a:avLst/>
              </a:prstGeom>
              <a:solidFill>
                <a:srgbClr val="FF65C3"/>
              </a:solidFill>
              <a:sp3d extrusionH="190500" prstMaterial="dkEdg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1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4" name="Rectángulo: esquinas superiores redondeadas 8">
                <a:extLst>
                  <a:ext uri="{FF2B5EF4-FFF2-40B4-BE49-F238E27FC236}">
                    <a16:creationId xmlns:a16="http://schemas.microsoft.com/office/drawing/2014/main" id="{A87FA11E-2CA1-41D1-B702-F04B1787F91B}"/>
                  </a:ext>
                </a:extLst>
              </p:cNvPr>
              <p:cNvSpPr txBox="1"/>
              <p:nvPr/>
            </p:nvSpPr>
            <p:spPr>
              <a:xfrm>
                <a:off x="3088720" y="1784525"/>
                <a:ext cx="5059302" cy="1166323"/>
              </a:xfrm>
              <a:prstGeom prst="rect">
                <a:avLst/>
              </a:prstGeom>
              <a:solidFill>
                <a:srgbClr val="FF65C3"/>
              </a:solidFill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47650" tIns="123825" rIns="247650" bIns="123825" numCol="1" spcCol="1270" anchor="ctr" anchorCtr="0">
                <a:noAutofit/>
              </a:bodyPr>
              <a:lstStyle/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2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Materias que cubre</a:t>
                </a:r>
              </a:p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2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Cobertura temporal</a:t>
                </a:r>
              </a:p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2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Idioma de la interfaz, de los descriptores y de los documentos</a:t>
                </a:r>
              </a:p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2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Tipo de documentos que referencia</a:t>
                </a:r>
              </a:p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2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Formulario de búsqueda</a:t>
                </a:r>
              </a:p>
            </p:txBody>
          </p:sp>
        </p:grpSp>
        <p:grpSp>
          <p:nvGrpSpPr>
            <p:cNvPr id="35" name="Grupo 34">
              <a:extLst>
                <a:ext uri="{FF2B5EF4-FFF2-40B4-BE49-F238E27FC236}">
                  <a16:creationId xmlns:a16="http://schemas.microsoft.com/office/drawing/2014/main" id="{A7DC8DAA-7677-4297-A359-E148B03E0D5C}"/>
                </a:ext>
              </a:extLst>
            </p:cNvPr>
            <p:cNvGrpSpPr/>
            <p:nvPr/>
          </p:nvGrpSpPr>
          <p:grpSpPr>
            <a:xfrm>
              <a:off x="3908580" y="4766382"/>
              <a:ext cx="5006819" cy="1308480"/>
              <a:chOff x="2938306" y="1741396"/>
              <a:chExt cx="5271000" cy="1209451"/>
            </a:xfrm>
            <a:solidFill>
              <a:schemeClr val="accent4">
                <a:lumMod val="60000"/>
                <a:lumOff val="40000"/>
              </a:schemeClr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36" name="Rectángulo: esquinas superiores redondeadas 19">
                <a:extLst>
                  <a:ext uri="{FF2B5EF4-FFF2-40B4-BE49-F238E27FC236}">
                    <a16:creationId xmlns:a16="http://schemas.microsoft.com/office/drawing/2014/main" id="{69F8083B-1164-485D-B4B7-2B61FE8C55F4}"/>
                  </a:ext>
                </a:extLst>
              </p:cNvPr>
              <p:cNvSpPr/>
              <p:nvPr/>
            </p:nvSpPr>
            <p:spPr>
              <a:xfrm rot="5400000">
                <a:off x="4969080" y="-289378"/>
                <a:ext cx="1209451" cy="5271000"/>
              </a:xfrm>
              <a:prstGeom prst="round2SameRect">
                <a:avLst/>
              </a:prstGeom>
              <a:solidFill>
                <a:srgbClr val="5D15EB"/>
              </a:solidFill>
              <a:sp3d extrusionH="190500" prstMaterial="dkEdg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1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7" name="Rectángulo: esquinas superiores redondeadas 8">
                <a:extLst>
                  <a:ext uri="{FF2B5EF4-FFF2-40B4-BE49-F238E27FC236}">
                    <a16:creationId xmlns:a16="http://schemas.microsoft.com/office/drawing/2014/main" id="{16F1DFC6-945E-4449-8630-64DFDC1C18E8}"/>
                  </a:ext>
                </a:extLst>
              </p:cNvPr>
              <p:cNvSpPr txBox="1"/>
              <p:nvPr/>
            </p:nvSpPr>
            <p:spPr>
              <a:xfrm>
                <a:off x="3075184" y="1784525"/>
                <a:ext cx="5072839" cy="1166322"/>
              </a:xfrm>
              <a:prstGeom prst="rect">
                <a:avLst/>
              </a:prstGeom>
              <a:solidFill>
                <a:srgbClr val="5D15EB"/>
              </a:solidFill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47650" tIns="123825" rIns="247650" bIns="123825" numCol="1" spcCol="1270" anchor="ctr" anchorCtr="0">
                <a:noAutofit/>
              </a:bodyPr>
              <a:lstStyle/>
              <a:p>
                <a:pPr marL="719138" lvl="1" indent="-719138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400" dirty="0">
                    <a:latin typeface="Roboto" panose="02000000000000000000" pitchFamily="2" charset="0"/>
                    <a:ea typeface="Roboto" panose="02000000000000000000" pitchFamily="2" charset="0"/>
                  </a:rPr>
                  <a:t>Marcar los registros seleccionados y guardarlos en carpetas.</a:t>
                </a:r>
              </a:p>
              <a:p>
                <a:pPr marL="719138" lvl="1" indent="-719138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400" dirty="0">
                    <a:latin typeface="Roboto" panose="02000000000000000000" pitchFamily="2" charset="0"/>
                    <a:ea typeface="Roboto" panose="02000000000000000000" pitchFamily="2" charset="0"/>
                  </a:rPr>
                  <a:t>Exportarlos a gestores bibliográficos.</a:t>
                </a:r>
              </a:p>
              <a:p>
                <a:pPr marL="719138" lvl="1" indent="-719138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400" dirty="0">
                    <a:latin typeface="Roboto" panose="02000000000000000000" pitchFamily="2" charset="0"/>
                    <a:ea typeface="Roboto" panose="02000000000000000000" pitchFamily="2" charset="0"/>
                  </a:rPr>
                  <a:t>Crear alertas y RSS.</a:t>
                </a:r>
              </a:p>
              <a:p>
                <a:pPr marL="0" lvl="1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</a:pPr>
                <a:endParaRPr lang="es-ES" sz="1400" kern="1200" dirty="0">
                  <a:latin typeface="Roboto" panose="02000000000000000000" pitchFamily="2" charset="0"/>
                  <a:ea typeface="Roboto" panose="02000000000000000000" pitchFamily="2" charset="0"/>
                </a:endParaRPr>
              </a:p>
            </p:txBody>
          </p:sp>
        </p:grpSp>
        <p:grpSp>
          <p:nvGrpSpPr>
            <p:cNvPr id="38" name="Grupo 37">
              <a:extLst>
                <a:ext uri="{FF2B5EF4-FFF2-40B4-BE49-F238E27FC236}">
                  <a16:creationId xmlns:a16="http://schemas.microsoft.com/office/drawing/2014/main" id="{788D234B-2AE7-4F42-B340-5CFAE9718658}"/>
                </a:ext>
              </a:extLst>
            </p:cNvPr>
            <p:cNvGrpSpPr/>
            <p:nvPr/>
          </p:nvGrpSpPr>
          <p:grpSpPr>
            <a:xfrm>
              <a:off x="3910843" y="1583737"/>
              <a:ext cx="4946191" cy="1198036"/>
              <a:chOff x="2964938" y="153472"/>
              <a:chExt cx="5271000" cy="1209451"/>
            </a:xfrm>
            <a:solidFill>
              <a:srgbClr val="37B6FF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39" name="Rectángulo: esquinas superiores redondeadas 23">
                <a:extLst>
                  <a:ext uri="{FF2B5EF4-FFF2-40B4-BE49-F238E27FC236}">
                    <a16:creationId xmlns:a16="http://schemas.microsoft.com/office/drawing/2014/main" id="{99E2A632-EE92-434B-9CD8-A47D9D426C3B}"/>
                  </a:ext>
                </a:extLst>
              </p:cNvPr>
              <p:cNvSpPr/>
              <p:nvPr/>
            </p:nvSpPr>
            <p:spPr>
              <a:xfrm rot="5400000">
                <a:off x="4995712" y="-1877302"/>
                <a:ext cx="1209451" cy="5271000"/>
              </a:xfrm>
              <a:prstGeom prst="round2SameRect">
                <a:avLst/>
              </a:prstGeom>
              <a:grpFill/>
              <a:sp3d extrusionH="190500" prstMaterial="dkEdg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1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0" name="Rectángulo: esquinas superiores redondeadas 4">
                <a:extLst>
                  <a:ext uri="{FF2B5EF4-FFF2-40B4-BE49-F238E27FC236}">
                    <a16:creationId xmlns:a16="http://schemas.microsoft.com/office/drawing/2014/main" id="{99B07DB0-D2E4-4CD8-9759-77F9CA5F2EC6}"/>
                  </a:ext>
                </a:extLst>
              </p:cNvPr>
              <p:cNvSpPr txBox="1"/>
              <p:nvPr/>
            </p:nvSpPr>
            <p:spPr>
              <a:xfrm>
                <a:off x="3101084" y="212513"/>
                <a:ext cx="5075812" cy="1091369"/>
              </a:xfrm>
              <a:prstGeom prst="rect">
                <a:avLst/>
              </a:prstGeom>
              <a:grpFill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47650" tIns="123825" rIns="247650" bIns="123825" numCol="1" spcCol="1270" anchor="ctr" anchorCtr="0">
                <a:noAutofit/>
              </a:bodyPr>
              <a:lstStyle/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4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Revisado por expertos</a:t>
                </a:r>
              </a:p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4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Fecha, lugar, lengua…</a:t>
                </a:r>
              </a:p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4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Texto completo</a:t>
                </a:r>
              </a:p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4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Tipo de documentos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610480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2.4. CUARTA FASE: EVALUAR LOS RESULTADOS DE LA BÚSQUEDA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10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D9E39F64-D276-4C01-97BD-2FF732226D4E}"/>
              </a:ext>
            </a:extLst>
          </p:cNvPr>
          <p:cNvSpPr txBox="1"/>
          <p:nvPr/>
        </p:nvSpPr>
        <p:spPr>
          <a:xfrm>
            <a:off x="224828" y="5638801"/>
            <a:ext cx="8690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  <a:p>
            <a:endParaRPr lang="es-ES" dirty="0"/>
          </a:p>
        </p:txBody>
      </p:sp>
      <p:graphicFrame>
        <p:nvGraphicFramePr>
          <p:cNvPr id="41" name="Tabla 40">
            <a:extLst>
              <a:ext uri="{FF2B5EF4-FFF2-40B4-BE49-F238E27FC236}">
                <a16:creationId xmlns:a16="http://schemas.microsoft.com/office/drawing/2014/main" id="{C11E073E-D4D6-47C5-B649-8ED74454CE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875427"/>
              </p:ext>
            </p:extLst>
          </p:nvPr>
        </p:nvGraphicFramePr>
        <p:xfrm>
          <a:off x="1671803" y="869374"/>
          <a:ext cx="8039100" cy="5474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9775">
                  <a:extLst>
                    <a:ext uri="{9D8B030D-6E8A-4147-A177-3AD203B41FA5}">
                      <a16:colId xmlns:a16="http://schemas.microsoft.com/office/drawing/2014/main" val="3708056806"/>
                    </a:ext>
                  </a:extLst>
                </a:gridCol>
                <a:gridCol w="2009775">
                  <a:extLst>
                    <a:ext uri="{9D8B030D-6E8A-4147-A177-3AD203B41FA5}">
                      <a16:colId xmlns:a16="http://schemas.microsoft.com/office/drawing/2014/main" val="4075139853"/>
                    </a:ext>
                  </a:extLst>
                </a:gridCol>
                <a:gridCol w="2009775">
                  <a:extLst>
                    <a:ext uri="{9D8B030D-6E8A-4147-A177-3AD203B41FA5}">
                      <a16:colId xmlns:a16="http://schemas.microsoft.com/office/drawing/2014/main" val="1981197094"/>
                    </a:ext>
                  </a:extLst>
                </a:gridCol>
                <a:gridCol w="2009775">
                  <a:extLst>
                    <a:ext uri="{9D8B030D-6E8A-4147-A177-3AD203B41FA5}">
                      <a16:colId xmlns:a16="http://schemas.microsoft.com/office/drawing/2014/main" val="850767810"/>
                    </a:ext>
                  </a:extLst>
                </a:gridCol>
              </a:tblGrid>
              <a:tr h="1043443">
                <a:tc>
                  <a:txBody>
                    <a:bodyPr/>
                    <a:lstStyle/>
                    <a:p>
                      <a:pPr marL="61594" marR="54610" algn="ctr">
                        <a:lnSpc>
                          <a:spcPct val="100000"/>
                        </a:lnSpc>
                      </a:pPr>
                      <a:endParaRPr lang="es-ES" sz="1400" b="1" spc="-5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61594" marR="54610" algn="ctr">
                        <a:lnSpc>
                          <a:spcPct val="100000"/>
                        </a:lnSpc>
                      </a:pPr>
                      <a:r>
                        <a:rPr sz="14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Si obtenemos muchos resultados...</a:t>
                      </a:r>
                    </a:p>
                  </a:txBody>
                  <a:tcPr marL="0" marR="0" marT="0" marB="0">
                    <a:solidFill>
                      <a:srgbClr val="15EA93"/>
                    </a:solidFill>
                  </a:tcPr>
                </a:tc>
                <a:tc>
                  <a:txBody>
                    <a:bodyPr/>
                    <a:lstStyle/>
                    <a:p>
                      <a:pPr marL="61594" marR="54610" algn="ctr">
                        <a:lnSpc>
                          <a:spcPct val="100000"/>
                        </a:lnSpc>
                      </a:pPr>
                      <a:endParaRPr lang="es-ES" sz="1400" b="1" spc="-5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61594" marR="54610" algn="ctr">
                        <a:lnSpc>
                          <a:spcPct val="100000"/>
                        </a:lnSpc>
                      </a:pPr>
                      <a:r>
                        <a:rPr sz="14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Si obtenemos pocos resultados...</a:t>
                      </a:r>
                    </a:p>
                  </a:txBody>
                  <a:tcPr marL="0" marR="0" marT="0" marB="0">
                    <a:solidFill>
                      <a:srgbClr val="15EA9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Mejora los resultados</a:t>
                      </a:r>
                      <a:endParaRPr lang="es-E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/>
                      <a:endParaRPr lang="es-E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15EA9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Complementa la búsqueda:</a:t>
                      </a:r>
                      <a:endParaRPr lang="es-E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utiliza otras herramientas</a:t>
                      </a:r>
                      <a:endParaRPr lang="es-E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/>
                      <a:endParaRPr lang="es-E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15EA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652959"/>
                  </a:ext>
                </a:extLst>
              </a:tr>
              <a:tr h="906148">
                <a:tc>
                  <a:txBody>
                    <a:bodyPr/>
                    <a:lstStyle/>
                    <a:p>
                      <a:pPr marL="61594" marR="54610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ta</a:t>
                      </a:r>
                      <a:r>
                        <a:rPr sz="1000" b="1" spc="9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spc="9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búsqu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:</a:t>
                      </a:r>
                      <a:r>
                        <a:rPr sz="1000" b="1" spc="10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nt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ndo</a:t>
                      </a:r>
                      <a:r>
                        <a:rPr sz="1000" b="1" spc="10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spc="10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uso</a:t>
                      </a:r>
                      <a:r>
                        <a:rPr sz="1000" b="1" spc="10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000" b="1" spc="9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o</a:t>
                      </a:r>
                      <a:r>
                        <a:rPr sz="1000" b="1" spc="1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do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</a:t>
                      </a:r>
                      <a:r>
                        <a:rPr sz="1000" b="1" spc="10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q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ue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st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ge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 búsqu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,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co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o</a:t>
                      </a:r>
                      <a:endParaRPr sz="10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  <a:p>
                      <a:pPr marL="61594" marR="54610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AND </a:t>
                      </a:r>
                      <a:r>
                        <a:rPr sz="1000" b="1" spc="3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y </a:t>
                      </a:r>
                      <a:r>
                        <a:rPr sz="1000" b="1" spc="2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NO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, </a:t>
                      </a:r>
                      <a:r>
                        <a:rPr sz="1000" b="1" spc="3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li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ndo </a:t>
                      </a:r>
                      <a:r>
                        <a:rPr sz="1000" b="1" spc="3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por </a:t>
                      </a:r>
                      <a:r>
                        <a:rPr sz="1000" b="1" spc="3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odo, </a:t>
                      </a:r>
                      <a:r>
                        <a:rPr sz="1000" b="1" spc="3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por </a:t>
                      </a:r>
                      <a:r>
                        <a:rPr sz="1000" b="1" spc="3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spc="-2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x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o </a:t>
                      </a:r>
                      <a:r>
                        <a:rPr sz="1000" b="1" spc="3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co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to, p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ev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w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…</a:t>
                      </a:r>
                      <a:endParaRPr sz="10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1594" marR="54610" algn="l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Elimina conceptos y mantén el más</a:t>
                      </a:r>
                    </a:p>
                    <a:p>
                      <a:pPr marL="61594" marR="54610" algn="l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importante. Utiliza el operador OR, que amplía el número de términos válidos en la búsqueda. También puedes ampliar el periodo, tipo de documentos…</a:t>
                      </a: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>
                          <a:solidFill>
                            <a:schemeClr val="tx1"/>
                          </a:solidFill>
                        </a:rPr>
                        <a:t>Si son poco pertinentes o adecuados, corrige los términos usados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00" dirty="0">
                          <a:solidFill>
                            <a:schemeClr val="tx1"/>
                          </a:solidFill>
                        </a:rPr>
                        <a:t>Tal vez la búsqueda y los resultados estén bien, pero convenga completar las pesquisas con otro rastreo, adicional, con otros términos, etc.</a:t>
                      </a:r>
                      <a:endParaRPr lang="es-ES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557573"/>
                  </a:ext>
                </a:extLst>
              </a:tr>
              <a:tr h="1180738">
                <a:tc>
                  <a:txBody>
                    <a:bodyPr/>
                    <a:lstStyle/>
                    <a:p>
                      <a:pPr marL="61594" marR="54610" algn="l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Elimina  el  uso  de  operadores  que  amplían  la  búsqueda, como OR</a:t>
                      </a: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1594" marR="54610" indent="-635" algn="l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Elimina el uso de operadores que restringen la búsqueda como NOT y AND</a:t>
                      </a: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>
                          <a:solidFill>
                            <a:schemeClr val="tx1"/>
                          </a:solidFill>
                        </a:rPr>
                        <a:t>Inspírate en algunas referencias adecuadas de las que hayas obtenido y en sus términos de materia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00" dirty="0">
                          <a:solidFill>
                            <a:schemeClr val="tx1"/>
                          </a:solidFill>
                        </a:rPr>
                        <a:t>Cambia de recurso si compruebas que el buscador o base de datos que estás usando no sirve eficazmente para encontrar buenos resultados.  O complementa con otro para reunir más información. Raramente basta con usar un solo recurso.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501332"/>
                  </a:ext>
                </a:extLst>
              </a:tr>
              <a:tr h="590438">
                <a:tc>
                  <a:txBody>
                    <a:bodyPr/>
                    <a:lstStyle/>
                    <a:p>
                      <a:pPr marL="61594" marR="55880">
                        <a:lnSpc>
                          <a:spcPct val="112500"/>
                        </a:lnSpc>
                      </a:pP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v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ta </a:t>
                      </a:r>
                      <a:r>
                        <a:rPr sz="1000" b="1" spc="-9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 </a:t>
                      </a:r>
                      <a:r>
                        <a:rPr sz="1000" b="1" spc="-10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búsqu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000" b="1" spc="-9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por </a:t>
                      </a:r>
                      <a:r>
                        <a:rPr sz="1000" b="1" spc="-9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xto </a:t>
                      </a:r>
                      <a:r>
                        <a:rPr sz="1000" b="1" spc="-8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li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, </a:t>
                      </a:r>
                      <a:r>
                        <a:rPr sz="1000" b="1" spc="-8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st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y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 </a:t>
                      </a:r>
                      <a:r>
                        <a:rPr sz="1000" b="1" spc="-9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 </a:t>
                      </a:r>
                      <a:r>
                        <a:rPr sz="1000" b="1" spc="-10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spc="-2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ve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por</a:t>
                      </a:r>
                      <a:r>
                        <a:rPr sz="1000" b="1" spc="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é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nos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co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o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dos</a:t>
                      </a:r>
                      <a:r>
                        <a:rPr sz="1000" b="1" spc="-2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(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sc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pto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s)</a:t>
                      </a:r>
                      <a:endParaRPr sz="10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1594" marR="54610" algn="l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Sustituye descriptores por palabras claves</a:t>
                      </a: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>
                          <a:solidFill>
                            <a:schemeClr val="tx1"/>
                          </a:solidFill>
                        </a:rPr>
                        <a:t>Replantea, reformula la estrategia si es necesario.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7886750"/>
                  </a:ext>
                </a:extLst>
              </a:tr>
              <a:tr h="282947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li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na t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unc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dos</a:t>
                      </a:r>
                      <a:endParaRPr sz="10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1594" marR="54610" indent="-635" algn="l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Usa  truncados,  porque  incluyen  variaciones  de  un  mismo término</a:t>
                      </a: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8142651"/>
                  </a:ext>
                </a:extLst>
              </a:tr>
              <a:tr h="257132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usca 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am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pos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sp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í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f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cos</a:t>
                      </a:r>
                      <a:endParaRPr sz="10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1594" marR="54610" indent="-635" algn="l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Busca en todos los campos</a:t>
                      </a: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952049"/>
                  </a:ext>
                </a:extLst>
              </a:tr>
              <a:tr h="317014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sa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 búsqu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ava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nz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da p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spc="-1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co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ve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sos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am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pos</a:t>
                      </a:r>
                      <a:endParaRPr sz="10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01015" algn="l">
                        <a:lnSpc>
                          <a:spcPct val="100000"/>
                        </a:lnSpc>
                      </a:pPr>
                      <a:endParaRPr sz="1000" b="1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272083"/>
                  </a:ext>
                </a:extLst>
              </a:tr>
              <a:tr h="317014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Aco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spc="-2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os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su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dos</a:t>
                      </a:r>
                      <a:r>
                        <a:rPr sz="1000" b="1" spc="-2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por</a:t>
                      </a:r>
                      <a:r>
                        <a:rPr sz="1000" b="1" spc="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f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ch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,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g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,</a:t>
                      </a:r>
                      <a:r>
                        <a:rPr sz="1000" b="1" spc="1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de docu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nto…</a:t>
                      </a:r>
                      <a:endParaRPr sz="10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01015" algn="l">
                        <a:lnSpc>
                          <a:spcPct val="100000"/>
                        </a:lnSpc>
                      </a:pPr>
                      <a:endParaRPr sz="1000" b="1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73777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1709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2.4. CUARTA FASE: EVALUAR LOS RESULTADOS DE LA BÚSQUEDA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11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D9E39F64-D276-4C01-97BD-2FF732226D4E}"/>
              </a:ext>
            </a:extLst>
          </p:cNvPr>
          <p:cNvSpPr txBox="1"/>
          <p:nvPr/>
        </p:nvSpPr>
        <p:spPr>
          <a:xfrm>
            <a:off x="224828" y="5638801"/>
            <a:ext cx="8690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  <a:p>
            <a:endParaRPr lang="es-ES" dirty="0"/>
          </a:p>
        </p:txBody>
      </p:sp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9863F803-299A-4501-B9D1-6A01ED5596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957414"/>
              </p:ext>
            </p:extLst>
          </p:nvPr>
        </p:nvGraphicFramePr>
        <p:xfrm>
          <a:off x="396033" y="741556"/>
          <a:ext cx="10726463" cy="5407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42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72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7627">
                <a:tc gridSpan="2">
                  <a:txBody>
                    <a:bodyPr/>
                    <a:lstStyle/>
                    <a:p>
                      <a:endParaRPr lang="es-E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4386">
                <a:tc>
                  <a:txBody>
                    <a:bodyPr/>
                    <a:lstStyle/>
                    <a:p>
                      <a:r>
                        <a:rPr lang="es-ES" sz="1400" b="1" dirty="0"/>
                        <a:t>Recomendaciones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Orientaciones o directrices recibidas de profesores, director de tu trabajo, etc. 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6505">
                <a:tc>
                  <a:txBody>
                    <a:bodyPr/>
                    <a:lstStyle/>
                    <a:p>
                      <a:r>
                        <a:rPr lang="es-ES" sz="1400" b="1" dirty="0"/>
                        <a:t>Vigencia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Fecha de publicación* y validez o actualidad del contenido en relación al tema y disciplina en que trabajamos. No te interesa información obsoleta, pero este factor depende de las áreas de conocimiento o temas. 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5603">
                <a:tc>
                  <a:txBody>
                    <a:bodyPr/>
                    <a:lstStyle/>
                    <a:p>
                      <a:r>
                        <a:rPr lang="es-ES" sz="1400" b="1" dirty="0"/>
                        <a:t>Autoría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Reputación o méritos de los autores como expertos en el tema. Es un factor muy importante si sabemos dilucidarlo o conseguimos datos al respecto.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6820">
                <a:tc>
                  <a:txBody>
                    <a:bodyPr/>
                    <a:lstStyle/>
                    <a:p>
                      <a:r>
                        <a:rPr lang="es-ES" sz="1400" b="1" dirty="0"/>
                        <a:t>Fuente de la publicación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Prestigio o influencia de la revista donde aparece un artículo, relevancia de una editorial de libros, o de una sociedad científica que respalda un congreso o informe. 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3819">
                <a:tc>
                  <a:txBody>
                    <a:bodyPr/>
                    <a:lstStyle/>
                    <a:p>
                      <a:r>
                        <a:rPr lang="es-ES" sz="1400" b="1" dirty="0"/>
                        <a:t>Tipo de documento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Según el tipo de documento, como sabes, es distinta su utilidad o aplicación: manuales, monografías, artículos científicos, artículos u obras de divulgación, informes, estudios de casos, de métodos, análisis estadísticos, etc.</a:t>
                      </a:r>
                    </a:p>
                    <a:p>
                      <a:endParaRPr lang="es-ES" sz="140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6505">
                <a:tc>
                  <a:txBody>
                    <a:bodyPr/>
                    <a:lstStyle/>
                    <a:p>
                      <a:r>
                        <a:rPr lang="es-ES" sz="1400" b="1" dirty="0"/>
                        <a:t>Referencias incluidas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/>
                        <a:t>Inclusión de datos de artículos o estudios en los que se basa el trabajo en cuestión, citados en el texto y reunidos al final, que prueban su fundamentación y te pueden ser de utilidad también por sí mismas.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55603">
                <a:tc>
                  <a:txBody>
                    <a:bodyPr/>
                    <a:lstStyle/>
                    <a:p>
                      <a:r>
                        <a:rPr lang="es-ES" sz="1400" b="1" dirty="0"/>
                        <a:t>Impacto, citas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En artículos de investigación se puede tener en cuenta el volumen de citas recibidas por el documento analizado, que indican su importancia en la ciencia.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26666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2.4. CUARTO PASO: EVALUAR LOS RESULTADOS DE LA BÚSQUEDA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12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D9E39F64-D276-4C01-97BD-2FF732226D4E}"/>
              </a:ext>
            </a:extLst>
          </p:cNvPr>
          <p:cNvSpPr txBox="1"/>
          <p:nvPr/>
        </p:nvSpPr>
        <p:spPr>
          <a:xfrm>
            <a:off x="224828" y="5638801"/>
            <a:ext cx="8690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  <a:p>
            <a:endParaRPr lang="es-ES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97E7C342-50AE-49D9-B5E4-5D601C5C6A16}"/>
              </a:ext>
            </a:extLst>
          </p:cNvPr>
          <p:cNvSpPr txBox="1"/>
          <p:nvPr/>
        </p:nvSpPr>
        <p:spPr>
          <a:xfrm>
            <a:off x="980600" y="1164305"/>
            <a:ext cx="1014189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latin typeface="Roboto" panose="02000000000000000000" pitchFamily="2" charset="0"/>
                <a:ea typeface="Roboto" panose="02000000000000000000" pitchFamily="2" charset="0"/>
              </a:rPr>
              <a:t>La calidad de las publicaciones científicas se mide mediante indicadores cuantitativos que miden la repercusión de una publicación mediante el recuento de las citas que han recibido.</a:t>
            </a:r>
          </a:p>
          <a:p>
            <a:endParaRPr lang="es-ES" dirty="0"/>
          </a:p>
        </p:txBody>
      </p:sp>
      <p:sp>
        <p:nvSpPr>
          <p:cNvPr id="16" name="object 6">
            <a:extLst>
              <a:ext uri="{FF2B5EF4-FFF2-40B4-BE49-F238E27FC236}">
                <a16:creationId xmlns:a16="http://schemas.microsoft.com/office/drawing/2014/main" id="{A3E6D06A-B304-4224-A04C-873AD768B055}"/>
              </a:ext>
            </a:extLst>
          </p:cNvPr>
          <p:cNvSpPr/>
          <p:nvPr/>
        </p:nvSpPr>
        <p:spPr>
          <a:xfrm>
            <a:off x="1064730" y="3445536"/>
            <a:ext cx="5055433" cy="1032035"/>
          </a:xfrm>
          <a:prstGeom prst="rect">
            <a:avLst/>
          </a:prstGeom>
          <a:blipFill>
            <a:blip r:embed="rId4" cstate="print">
              <a:alphaModFix amt="75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 w="63500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bject 12">
            <a:extLst>
              <a:ext uri="{FF2B5EF4-FFF2-40B4-BE49-F238E27FC236}">
                <a16:creationId xmlns:a16="http://schemas.microsoft.com/office/drawing/2014/main" id="{A3599204-F7C2-4FCC-ACF5-8E0833B48276}"/>
              </a:ext>
            </a:extLst>
          </p:cNvPr>
          <p:cNvSpPr/>
          <p:nvPr/>
        </p:nvSpPr>
        <p:spPr>
          <a:xfrm>
            <a:off x="6793684" y="2750303"/>
            <a:ext cx="3655291" cy="3276600"/>
          </a:xfrm>
          <a:prstGeom prst="rect">
            <a:avLst/>
          </a:prstGeom>
          <a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5870" l="0" r="97784">
                          <a14:foregroundMark x1="8033" y1="40413" x2="8033" y2="40413"/>
                          <a14:foregroundMark x1="8033" y1="42183" x2="8033" y2="42183"/>
                          <a14:foregroundMark x1="8033" y1="48083" x2="8033" y2="48083"/>
                          <a14:foregroundMark x1="8033" y1="51327" x2="8033" y2="51327"/>
                          <a14:foregroundMark x1="8033" y1="54277" x2="8033" y2="54277"/>
                          <a14:foregroundMark x1="3878" y1="31858" x2="3878" y2="31858"/>
                          <a14:foregroundMark x1="13850" y1="21534" x2="13850" y2="21534"/>
                          <a14:foregroundMark x1="19114" y1="22419" x2="19114" y2="22419"/>
                          <a14:foregroundMark x1="28255" y1="33333" x2="28255" y2="33333"/>
                          <a14:foregroundMark x1="26039" y1="29204" x2="26039" y2="29204"/>
                          <a14:foregroundMark x1="7479" y1="31858" x2="7479" y2="31858"/>
                          <a14:foregroundMark x1="58172" y1="94100" x2="58172" y2="94100"/>
                          <a14:foregroundMark x1="53463" y1="94395" x2="53463" y2="94395"/>
                          <a14:foregroundMark x1="50970" y1="93215" x2="50970" y2="93215"/>
                          <a14:foregroundMark x1="76731" y1="80826" x2="76731" y2="80826"/>
                          <a14:foregroundMark x1="85319" y1="82891" x2="85319" y2="82891"/>
                          <a14:foregroundMark x1="79224" y1="83186" x2="79224" y2="83186"/>
                          <a14:foregroundMark x1="80609" y1="84071" x2="80609" y2="84071"/>
                          <a14:foregroundMark x1="75069" y1="76106" x2="75069" y2="76106"/>
                          <a14:foregroundMark x1="75900" y1="76106" x2="75900" y2="76106"/>
                          <a14:foregroundMark x1="75900" y1="76106" x2="75900" y2="76106"/>
                          <a14:foregroundMark x1="78116" y1="74041" x2="78116" y2="74041"/>
                          <a14:foregroundMark x1="78393" y1="73156" x2="78393" y2="73156"/>
                          <a14:foregroundMark x1="80886" y1="73451" x2="80886" y2="73451"/>
                          <a14:foregroundMark x1="80609" y1="71976" x2="80609" y2="71976"/>
                          <a14:foregroundMark x1="84211" y1="69027" x2="84211" y2="69027"/>
                          <a14:foregroundMark x1="85319" y1="68142" x2="85319" y2="68142"/>
                          <a14:foregroundMark x1="78947" y1="69322" x2="78947" y2="69322"/>
                          <a14:foregroundMark x1="88920" y1="70501" x2="88920" y2="70501"/>
                          <a14:foregroundMark x1="90582" y1="69617" x2="90582" y2="69617"/>
                          <a14:foregroundMark x1="90582" y1="74631" x2="90582" y2="74631"/>
                          <a14:foregroundMark x1="91136" y1="76106" x2="91136" y2="76106"/>
                          <a14:foregroundMark x1="88089" y1="77876" x2="87535" y2="77581"/>
                          <a14:foregroundMark x1="91690" y1="79056" x2="91690" y2="79056"/>
                          <a14:foregroundMark x1="79778" y1="64012" x2="79778" y2="64012"/>
                          <a14:foregroundMark x1="81163" y1="63717" x2="81163" y2="63717"/>
                          <a14:foregroundMark x1="83380" y1="64602" x2="83380" y2="64602"/>
                          <a14:foregroundMark x1="83102" y1="64307" x2="83102" y2="64307"/>
                          <a14:foregroundMark x1="83102" y1="64012" x2="83102" y2="64012"/>
                          <a14:foregroundMark x1="96399" y1="74336" x2="96399" y2="74336"/>
                          <a14:foregroundMark x1="95845" y1="81711" x2="95845" y2="81711"/>
                          <a14:foregroundMark x1="94737" y1="85841" x2="94737" y2="85841"/>
                          <a14:foregroundMark x1="92244" y1="86726" x2="92244" y2="86726"/>
                          <a14:foregroundMark x1="91136" y1="86431" x2="91136" y2="86431"/>
                          <a14:foregroundMark x1="71468" y1="88496" x2="70914" y2="87906"/>
                          <a14:foregroundMark x1="71191" y1="87906" x2="71191" y2="87906"/>
                          <a14:foregroundMark x1="70914" y1="86136" x2="70914" y2="86136"/>
                          <a14:foregroundMark x1="78116" y1="94100" x2="78116" y2="94100"/>
                          <a14:foregroundMark x1="81994" y1="94100" x2="81994" y2="94100"/>
                          <a14:foregroundMark x1="82548" y1="93805" x2="82548" y2="93805"/>
                          <a14:foregroundMark x1="56787" y1="78761" x2="56787" y2="77581"/>
                          <a14:foregroundMark x1="54294" y1="83186" x2="54294" y2="83186"/>
                          <a14:foregroundMark x1="48753" y1="82006" x2="48753" y2="82006"/>
                          <a14:foregroundMark x1="10249" y1="35398" x2="10249" y2="35398"/>
                          <a14:foregroundMark x1="67313" y1="74631" x2="67313" y2="74631"/>
                          <a14:foregroundMark x1="67313" y1="74631" x2="67313" y2="74631"/>
                          <a14:foregroundMark x1="67867" y1="72566" x2="67867" y2="72566"/>
                          <a14:foregroundMark x1="68975" y1="69027" x2="68975" y2="69027"/>
                          <a14:foregroundMark x1="49584" y1="49558" x2="49584" y2="49558"/>
                          <a14:foregroundMark x1="48199" y1="50147" x2="48199" y2="50147"/>
                          <a14:foregroundMark x1="48199" y1="50147" x2="48199" y2="50147"/>
                          <a14:foregroundMark x1="47368" y1="50737" x2="47368" y2="50737"/>
                          <a14:foregroundMark x1="46814" y1="51622" x2="46814" y2="51622"/>
                          <a14:foregroundMark x1="46260" y1="51917" x2="46260" y2="51917"/>
                          <a14:foregroundMark x1="52078" y1="47493" x2="52078" y2="47493"/>
                          <a14:foregroundMark x1="53740" y1="46608" x2="53740" y2="46608"/>
                          <a14:foregroundMark x1="84488" y1="25074" x2="84488" y2="25074"/>
                          <a14:foregroundMark x1="68698" y1="20059" x2="68698" y2="20059"/>
                          <a14:foregroundMark x1="71745" y1="18584" x2="71745" y2="18584"/>
                          <a14:foregroundMark x1="73961" y1="19174" x2="73961" y2="19174"/>
                          <a14:foregroundMark x1="43490" y1="9735" x2="43490" y2="9735"/>
                          <a14:foregroundMark x1="45706" y1="5605" x2="45706" y2="5605"/>
                          <a14:foregroundMark x1="43767" y1="3540" x2="43767" y2="3540"/>
                          <a14:foregroundMark x1="40720" y1="3540" x2="40720" y2="3540"/>
                          <a14:foregroundMark x1="18283" y1="21239" x2="18283" y2="21239"/>
                          <a14:foregroundMark x1="80055" y1="85841" x2="80055" y2="85841"/>
                          <a14:foregroundMark x1="78947" y1="85546" x2="78947" y2="85546"/>
                          <a14:foregroundMark x1="78393" y1="85841" x2="78393" y2="85841"/>
                          <a14:foregroundMark x1="76177" y1="86726" x2="76177" y2="86726"/>
                          <a14:foregroundMark x1="73684" y1="87611" x2="73684" y2="87611"/>
                          <a14:foregroundMark x1="74792" y1="90560" x2="74792" y2="90560"/>
                          <a14:foregroundMark x1="85319" y1="93805" x2="85319" y2="93805"/>
                          <a14:foregroundMark x1="81994" y1="93805" x2="81994" y2="93805"/>
                          <a14:foregroundMark x1="74792" y1="86726" x2="74238" y2="85841"/>
                          <a14:foregroundMark x1="71468" y1="87316" x2="71468" y2="87316"/>
                          <a14:foregroundMark x1="71468" y1="92035" x2="71468" y2="92035"/>
                          <a14:foregroundMark x1="71468" y1="92035" x2="71468" y2="92035"/>
                          <a14:foregroundMark x1="82825" y1="96165" x2="82825" y2="96165"/>
                          <a14:foregroundMark x1="82825" y1="96165" x2="82825" y2="96165"/>
                          <a14:foregroundMark x1="59003" y1="94985" x2="59003" y2="94985"/>
                          <a14:foregroundMark x1="57341" y1="95280" x2="57341" y2="95280"/>
                          <a14:foregroundMark x1="54571" y1="93805" x2="54571" y2="93805"/>
                          <a14:foregroundMark x1="38781" y1="11799" x2="38781" y2="11799"/>
                          <a14:foregroundMark x1="38781" y1="12094" x2="38781" y2="12094"/>
                          <a14:foregroundMark x1="38504" y1="11209" x2="38504" y2="11209"/>
                          <a14:foregroundMark x1="36288" y1="5605" x2="36288" y2="5605"/>
                          <a14:foregroundMark x1="38781" y1="5605" x2="38781" y2="5605"/>
                          <a14:foregroundMark x1="37673" y1="13274" x2="37673" y2="13274"/>
                          <a14:foregroundMark x1="35734" y1="10029" x2="35734" y2="10029"/>
                          <a14:foregroundMark x1="33518" y1="7375" x2="33518" y2="7375"/>
                          <a14:foregroundMark x1="32410" y1="5900" x2="32410" y2="5900"/>
                          <a14:foregroundMark x1="38227" y1="2950" x2="38227" y2="2950"/>
                          <a14:foregroundMark x1="34626" y1="8260" x2="34626" y2="8260"/>
                          <a14:foregroundMark x1="32133" y1="8260" x2="32133" y2="8260"/>
                          <a14:foregroundMark x1="32687" y1="7965" x2="32687" y2="7965"/>
                          <a14:foregroundMark x1="32410" y1="7375" x2="32410" y2="7375"/>
                          <a14:foregroundMark x1="32410" y1="7670" x2="32410" y2="7670"/>
                          <a14:foregroundMark x1="32687" y1="7080" x2="32687" y2="7080"/>
                          <a14:foregroundMark x1="32133" y1="9735" x2="32133" y2="9735"/>
                          <a14:foregroundMark x1="32687" y1="8260" x2="32687" y2="8260"/>
                          <a14:foregroundMark x1="32410" y1="8260" x2="32410" y2="8260"/>
                          <a14:foregroundMark x1="32133" y1="7965" x2="32133" y2="7965"/>
                          <a14:foregroundMark x1="31856" y1="7670" x2="31856" y2="7670"/>
                          <a14:foregroundMark x1="34626" y1="6785" x2="34626" y2="6785"/>
                          <a14:foregroundMark x1="34626" y1="6785" x2="34626" y2="6785"/>
                          <a14:foregroundMark x1="34626" y1="6490" x2="33518" y2="11209"/>
                          <a14:foregroundMark x1="8864" y1="34808" x2="8864" y2="34808"/>
                          <a14:foregroundMark x1="7202" y1="34513" x2="7202" y2="34513"/>
                          <a14:foregroundMark x1="3047" y1="35103" x2="3047" y2="35103"/>
                          <a14:foregroundMark x1="4432" y1="44838" x2="4432" y2="44838"/>
                          <a14:foregroundMark x1="4432" y1="44248" x2="4432" y2="44248"/>
                          <a14:foregroundMark x1="4432" y1="45133" x2="4432" y2="45133"/>
                          <a14:foregroundMark x1="4155" y1="44838" x2="4155" y2="44838"/>
                          <a14:foregroundMark x1="66482" y1="19174" x2="66482" y2="19174"/>
                          <a14:foregroundMark x1="66482" y1="18879" x2="66482" y2="18879"/>
                          <a14:foregroundMark x1="81994" y1="90855" x2="81994" y2="90855"/>
                          <a14:foregroundMark x1="81994" y1="90855" x2="81994" y2="90855"/>
                          <a14:foregroundMark x1="84765" y1="94395" x2="84765" y2="94395"/>
                          <a14:foregroundMark x1="80332" y1="96165" x2="80332" y2="96165"/>
                          <a14:foregroundMark x1="80332" y1="96165" x2="80332" y2="96165"/>
                          <a14:foregroundMark x1="88366" y1="76991" x2="88366" y2="76991"/>
                          <a14:foregroundMark x1="84211" y1="78171" x2="84211" y2="78171"/>
                          <a14:foregroundMark x1="80886" y1="76991" x2="80886" y2="76991"/>
                          <a14:foregroundMark x1="90028" y1="74631" x2="90028" y2="74631"/>
                          <a14:foregroundMark x1="89474" y1="80531" x2="89474" y2="80531"/>
                          <a14:foregroundMark x1="89474" y1="74041" x2="89474" y2="74041"/>
                          <a14:foregroundMark x1="94183" y1="70796" x2="94183" y2="70796"/>
                          <a14:foregroundMark x1="96676" y1="74336" x2="96676" y2="74336"/>
                          <a14:foregroundMark x1="97784" y1="75516" x2="97784" y2="75516"/>
                          <a14:foregroundMark x1="91136" y1="95870" x2="91136" y2="95870"/>
                          <a14:foregroundMark x1="88089" y1="96755" x2="88089" y2="96755"/>
                          <a14:foregroundMark x1="40720" y1="1475" x2="40720" y2="1475"/>
                          <a14:foregroundMark x1="38227" y1="1475" x2="38227" y2="1475"/>
                          <a14:foregroundMark x1="42105" y1="590" x2="37950" y2="590"/>
                          <a14:foregroundMark x1="37950" y1="590" x2="37950" y2="590"/>
                          <a14:foregroundMark x1="40997" y1="1180" x2="40997" y2="1180"/>
                          <a14:foregroundMark x1="42659" y1="885" x2="42659" y2="885"/>
                          <a14:foregroundMark x1="41551" y1="0" x2="41551" y2="0"/>
                          <a14:foregroundMark x1="37950" y1="0" x2="37950" y2="0"/>
                          <a14:foregroundMark x1="37950" y1="0" x2="37950" y2="0"/>
                          <a14:backgroundMark x1="21053" y1="89086" x2="21053" y2="89086"/>
                          <a14:backgroundMark x1="19668" y1="88201" x2="19668" y2="88201"/>
                          <a14:backgroundMark x1="20776" y1="88791" x2="20776" y2="88791"/>
                          <a14:backgroundMark x1="21053" y1="89086" x2="21053" y2="89086"/>
                          <a14:backgroundMark x1="21053" y1="88791" x2="21053" y2="88791"/>
                          <a14:backgroundMark x1="21330" y1="87906" x2="21330" y2="87906"/>
                          <a14:backgroundMark x1="21330" y1="87906" x2="20222" y2="88791"/>
                          <a14:backgroundMark x1="54294" y1="93805" x2="54294" y2="93805"/>
                          <a14:backgroundMark x1="59003" y1="92920" x2="59003" y2="92920"/>
                          <a14:backgroundMark x1="58449" y1="93805" x2="58449" y2="93805"/>
                          <a14:backgroundMark x1="57618" y1="94100" x2="57618" y2="94100"/>
                          <a14:backgroundMark x1="57341" y1="93805" x2="57341" y2="93805"/>
                          <a14:backgroundMark x1="54848" y1="93805" x2="54848" y2="93805"/>
                          <a14:backgroundMark x1="54017" y1="94100" x2="54017" y2="94100"/>
                          <a14:backgroundMark x1="68144" y1="21534" x2="68144" y2="21534"/>
                          <a14:backgroundMark x1="68421" y1="20354" x2="68421" y2="20354"/>
                          <a14:backgroundMark x1="68975" y1="20059" x2="68975" y2="20059"/>
                          <a14:backgroundMark x1="68144" y1="19764" x2="68144" y2="19764"/>
                          <a14:backgroundMark x1="99446" y1="98525" x2="99446" y2="9852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46422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2.4. CUARTO PASO: EVALUAR LOS RESULTADOS DE LA BÚSQUEDA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13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B472122-8E3A-4831-B143-073E58F12F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3901377"/>
            <a:ext cx="3048000" cy="22131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2" descr="http://www.nature.com/nature/journal/v464/n7288/images/464488a-i1.0.jpg">
            <a:extLst>
              <a:ext uri="{FF2B5EF4-FFF2-40B4-BE49-F238E27FC236}">
                <a16:creationId xmlns:a16="http://schemas.microsoft.com/office/drawing/2014/main" id="{D9C81A9F-6499-4E16-9500-1DAB281FD7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5303" y="1320756"/>
            <a:ext cx="3856774" cy="19958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76BDB1C0-6167-4063-ADB7-395BAD740087}"/>
              </a:ext>
            </a:extLst>
          </p:cNvPr>
          <p:cNvSpPr txBox="1"/>
          <p:nvPr/>
        </p:nvSpPr>
        <p:spPr>
          <a:xfrm>
            <a:off x="1981200" y="1259804"/>
            <a:ext cx="2438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Indicadores de citas:</a:t>
            </a:r>
          </a:p>
          <a:p>
            <a:endParaRPr lang="es-ES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hlinkClick r:id="rId6"/>
              </a:rPr>
              <a:t>Web of  </a:t>
            </a:r>
            <a:r>
              <a:rPr lang="es-ES" dirty="0" err="1">
                <a:hlinkClick r:id="rId6"/>
              </a:rPr>
              <a:t>Science</a:t>
            </a:r>
            <a:endParaRPr lang="es-ES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hlinkClick r:id="rId7"/>
              </a:rPr>
              <a:t>Scopus</a:t>
            </a:r>
            <a:endParaRPr lang="es-ES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hlinkClick r:id="rId8"/>
              </a:rPr>
              <a:t>Google </a:t>
            </a:r>
            <a:r>
              <a:rPr lang="es-ES" dirty="0" err="1">
                <a:hlinkClick r:id="rId8"/>
              </a:rPr>
              <a:t>Scholar</a:t>
            </a:r>
            <a:endParaRPr lang="es-ES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2DA9AD6B-633A-4922-AD70-9F91FAE3F982}"/>
              </a:ext>
            </a:extLst>
          </p:cNvPr>
          <p:cNvSpPr txBox="1"/>
          <p:nvPr/>
        </p:nvSpPr>
        <p:spPr>
          <a:xfrm>
            <a:off x="5941503" y="4113758"/>
            <a:ext cx="37805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Indicadores de impacto:</a:t>
            </a:r>
          </a:p>
          <a:p>
            <a:endParaRPr lang="es-ES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hlinkClick r:id="rId9"/>
              </a:rPr>
              <a:t>Journal </a:t>
            </a:r>
            <a:r>
              <a:rPr lang="es-ES" dirty="0" err="1">
                <a:hlinkClick r:id="rId9"/>
              </a:rPr>
              <a:t>Citations</a:t>
            </a:r>
            <a:r>
              <a:rPr lang="es-ES" dirty="0">
                <a:hlinkClick r:id="rId9"/>
              </a:rPr>
              <a:t> </a:t>
            </a:r>
            <a:r>
              <a:rPr lang="es-ES" dirty="0" err="1">
                <a:hlinkClick r:id="rId9"/>
              </a:rPr>
              <a:t>Reports</a:t>
            </a:r>
            <a:r>
              <a:rPr lang="es-ES" dirty="0">
                <a:hlinkClick r:id="rId9"/>
              </a:rPr>
              <a:t> (JCR)</a:t>
            </a:r>
            <a:endParaRPr lang="es-ES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hlinkClick r:id="rId10"/>
              </a:rPr>
              <a:t>Scimago Journal &amp; Country </a:t>
            </a:r>
            <a:r>
              <a:rPr lang="es-ES" dirty="0" err="1">
                <a:hlinkClick r:id="rId10"/>
              </a:rPr>
              <a:t>Ranks</a:t>
            </a:r>
            <a:r>
              <a:rPr lang="es-ES" dirty="0">
                <a:hlinkClick r:id="rId10"/>
              </a:rPr>
              <a:t> (SJR)</a:t>
            </a:r>
            <a:endParaRPr lang="es-ES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hlinkClick r:id="rId8"/>
              </a:rPr>
              <a:t>Google </a:t>
            </a:r>
            <a:r>
              <a:rPr lang="es-ES" dirty="0" err="1">
                <a:hlinkClick r:id="rId8"/>
              </a:rPr>
              <a:t>Scholar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259314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774" y="0"/>
            <a:ext cx="7022242" cy="5971142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30159" y="3453757"/>
            <a:ext cx="53868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000000"/>
                </a:solidFill>
                <a:latin typeface="Now Light" panose="00000400000000000000" pitchFamily="50" charset="0"/>
                <a:hlinkClick r:id="rId3"/>
              </a:rPr>
              <a:t>PORTAL DE FORMACIÓN</a:t>
            </a:r>
            <a:endParaRPr lang="es-ES" dirty="0">
              <a:solidFill>
                <a:srgbClr val="000000"/>
              </a:solidFill>
              <a:latin typeface="Now Light" panose="00000400000000000000" pitchFamily="50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30159" y="515927"/>
            <a:ext cx="76697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rgbClr val="000000"/>
                </a:solidFill>
                <a:latin typeface="Now Light" panose="00000400000000000000" pitchFamily="50" charset="0"/>
              </a:rPr>
              <a:t>CONTACTO</a:t>
            </a:r>
            <a:endParaRPr lang="es-ES" sz="4000" dirty="0"/>
          </a:p>
        </p:txBody>
      </p:sp>
      <p:sp>
        <p:nvSpPr>
          <p:cNvPr id="6" name="Rectángulo 5"/>
          <p:cNvSpPr/>
          <p:nvPr/>
        </p:nvSpPr>
        <p:spPr>
          <a:xfrm>
            <a:off x="530159" y="3984418"/>
            <a:ext cx="65974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000000"/>
                </a:solidFill>
                <a:latin typeface="Now Light" panose="00000400000000000000" pitchFamily="50" charset="0"/>
                <a:hlinkClick r:id="rId4"/>
              </a:rPr>
              <a:t>BUC_CEE@UCM.ES</a:t>
            </a:r>
            <a:endParaRPr lang="es-ES" dirty="0">
              <a:solidFill>
                <a:srgbClr val="000000"/>
              </a:solidFill>
              <a:latin typeface="Now Light" panose="00000400000000000000" pitchFamily="50" charset="0"/>
            </a:endParaRPr>
          </a:p>
          <a:p>
            <a:r>
              <a:rPr lang="es-ES" dirty="0">
                <a:solidFill>
                  <a:srgbClr val="000000"/>
                </a:solidFill>
                <a:latin typeface="Now Light" panose="00000400000000000000" pitchFamily="50" charset="0"/>
              </a:rPr>
              <a:t>T 91 394 2791 / 2604 </a:t>
            </a:r>
          </a:p>
          <a:p>
            <a:r>
              <a:rPr lang="es-ES" dirty="0">
                <a:solidFill>
                  <a:srgbClr val="000000"/>
                </a:solidFill>
                <a:latin typeface="Now Light" panose="00000400000000000000" pitchFamily="50" charset="0"/>
              </a:rPr>
              <a:t>MARIA-CRUZ HERMIDA BALLESTEROS</a:t>
            </a:r>
            <a:br>
              <a:rPr lang="es-ES" dirty="0">
                <a:solidFill>
                  <a:srgbClr val="000000"/>
                </a:solidFill>
                <a:latin typeface="Now Light" panose="00000400000000000000" pitchFamily="50" charset="0"/>
              </a:rPr>
            </a:br>
            <a:r>
              <a:rPr lang="es-ES" dirty="0">
                <a:solidFill>
                  <a:srgbClr val="000000"/>
                </a:solidFill>
                <a:latin typeface="Now Light" panose="00000400000000000000" pitchFamily="50" charset="0"/>
              </a:rPr>
              <a:t>CINTIA DELGADO MARTÍN</a:t>
            </a:r>
            <a:endParaRPr lang="es-E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5507406"/>
            <a:ext cx="12192000" cy="1350594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530159" y="1179558"/>
            <a:ext cx="4207094" cy="759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</a:pPr>
            <a:r>
              <a:rPr lang="es-ES" dirty="0">
                <a:solidFill>
                  <a:srgbClr val="000000"/>
                </a:solidFill>
                <a:latin typeface="Now Light" panose="00000400000000000000" pitchFamily="50" charset="0"/>
              </a:rPr>
              <a:t>PARA TUS DUDAS, OBSERVACIONES, SUGERENCIAS… ¡ESTAMOS AQUÍ!</a:t>
            </a:r>
            <a:endParaRPr lang="es-ES" b="0" i="0" dirty="0">
              <a:solidFill>
                <a:srgbClr val="000000"/>
              </a:solidFill>
              <a:effectLst/>
              <a:latin typeface="Now Light" panose="00000400000000000000" pitchFamily="50" charset="0"/>
            </a:endParaRPr>
          </a:p>
        </p:txBody>
      </p:sp>
      <p:sp>
        <p:nvSpPr>
          <p:cNvPr id="15" name="Rectángulo 14"/>
          <p:cNvSpPr/>
          <p:nvPr/>
        </p:nvSpPr>
        <p:spPr>
          <a:xfrm rot="16200000">
            <a:off x="11381792" y="4664148"/>
            <a:ext cx="1216690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</a:pPr>
            <a:r>
              <a:rPr lang="es-ES" sz="700" dirty="0">
                <a:solidFill>
                  <a:schemeClr val="bg1"/>
                </a:solidFill>
                <a:latin typeface="Now Light" panose="00000400000000000000" pitchFamily="50" charset="0"/>
              </a:rPr>
              <a:t>IMÁGENES: FREEPIK</a:t>
            </a:r>
            <a:endParaRPr lang="es-ES" sz="700" b="0" i="0" dirty="0">
              <a:solidFill>
                <a:schemeClr val="bg1"/>
              </a:solidFill>
              <a:effectLst/>
              <a:latin typeface="Now Light" panose="00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63711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97222"/>
            <a:ext cx="12191999" cy="138369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0692" y="5640932"/>
            <a:ext cx="2151181" cy="112384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95" y="5613360"/>
            <a:ext cx="1249837" cy="1151416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4186619" y="2243197"/>
            <a:ext cx="4542712" cy="101566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s-ES" sz="6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Now Black" panose="00000A00000000000000" pitchFamily="50" charset="0"/>
              </a:rPr>
              <a:t>GRACIAS</a:t>
            </a:r>
            <a:endParaRPr lang="es-ES" sz="60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1" name="Marcador de contenido 7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213163"/>
          </a:xfrm>
        </p:spPr>
      </p:pic>
    </p:spTree>
    <p:extLst>
      <p:ext uri="{BB962C8B-B14F-4D97-AF65-F5344CB8AC3E}">
        <p14:creationId xmlns:p14="http://schemas.microsoft.com/office/powerpoint/2010/main" val="427690260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8601</TotalTime>
  <Words>1273</Words>
  <Application>Microsoft Office PowerPoint</Application>
  <PresentationFormat>Panorámica</PresentationFormat>
  <Paragraphs>191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6" baseType="lpstr">
      <vt:lpstr>Wingdings</vt:lpstr>
      <vt:lpstr>Arial</vt:lpstr>
      <vt:lpstr>Now Light</vt:lpstr>
      <vt:lpstr>Calibri Light</vt:lpstr>
      <vt:lpstr>Calibri</vt:lpstr>
      <vt:lpstr>Roboto</vt:lpstr>
      <vt:lpstr>Now Black</vt:lpstr>
      <vt:lpstr>Times New Roman</vt:lpstr>
      <vt:lpstr>Tema de Office</vt:lpstr>
      <vt:lpstr>     MÁSTER EN INVESTIGACIÓN DE DIRECCIÓN DE EMPRESAS, MARKETING Y CONTABILIDAD:  TALLER DE APOYO AL TFM (IDEMCON)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SUSANA VARELA GARCIA-AMORENA</dc:creator>
  <cp:lastModifiedBy>MARIA CRUZ HERMIDA BALLESTEROS</cp:lastModifiedBy>
  <cp:revision>84</cp:revision>
  <dcterms:created xsi:type="dcterms:W3CDTF">2024-09-18T16:00:19Z</dcterms:created>
  <dcterms:modified xsi:type="dcterms:W3CDTF">2025-11-06T10:07:04Z</dcterms:modified>
</cp:coreProperties>
</file>