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2" r:id="rId3"/>
    <p:sldId id="263" r:id="rId4"/>
    <p:sldId id="264" r:id="rId5"/>
    <p:sldId id="271" r:id="rId6"/>
    <p:sldId id="265" r:id="rId7"/>
    <p:sldId id="266" r:id="rId8"/>
    <p:sldId id="267" r:id="rId9"/>
    <p:sldId id="268" r:id="rId10"/>
    <p:sldId id="269" r:id="rId11"/>
    <p:sldId id="273" r:id="rId12"/>
    <p:sldId id="278" r:id="rId13"/>
    <p:sldId id="274" r:id="rId14"/>
    <p:sldId id="276" r:id="rId15"/>
    <p:sldId id="277" r:id="rId16"/>
    <p:sldId id="272" r:id="rId17"/>
  </p:sldIdLst>
  <p:sldSz cx="9144000" cy="6858000" type="screen4x3"/>
  <p:notesSz cx="6797675" cy="985678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67136"/>
    <a:srgbClr val="F44E0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714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64502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922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607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393305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55576" y="242088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01138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295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8429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364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20687"/>
            <a:ext cx="5486400" cy="41068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05065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971600" y="274638"/>
            <a:ext cx="727280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412777"/>
            <a:ext cx="8229600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237312"/>
            <a:ext cx="1659590" cy="423415"/>
          </a:xfrm>
          <a:prstGeom prst="rect">
            <a:avLst/>
          </a:prstGeom>
        </p:spPr>
      </p:pic>
      <p:sp>
        <p:nvSpPr>
          <p:cNvPr id="10" name="9 CuadroTexto"/>
          <p:cNvSpPr txBox="1"/>
          <p:nvPr userDrawn="1"/>
        </p:nvSpPr>
        <p:spPr>
          <a:xfrm>
            <a:off x="467544" y="625441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rgbClr val="FF9900"/>
                </a:solidFill>
              </a:rPr>
              <a:t>Facultad de C.</a:t>
            </a:r>
            <a:r>
              <a:rPr lang="es-ES" sz="1200" baseline="0" dirty="0" smtClean="0">
                <a:solidFill>
                  <a:srgbClr val="FF9900"/>
                </a:solidFill>
              </a:rPr>
              <a:t>C. Económicas y Empresariales. Biblioteca</a:t>
            </a:r>
            <a:endParaRPr lang="es-ES" sz="1200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549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F6713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67136"/>
        </a:buClr>
        <a:buSzPct val="60000"/>
        <a:buFont typeface="Wingdings" panose="05000000000000000000" pitchFamily="2" charset="2"/>
        <a:buChar char="q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00000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SzPct val="60000"/>
        <a:buFont typeface="Wingdings" panose="05000000000000000000" pitchFamily="2" charset="2"/>
        <a:buChar char="q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B46F36"/>
        </a:buClr>
        <a:buSzPct val="60000"/>
        <a:buFont typeface="Wingdings" panose="05000000000000000000" pitchFamily="2" charset="2"/>
        <a:buChar char="q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60000"/>
        <a:buFont typeface="Wingdings" panose="05000000000000000000" pitchFamily="2" charset="2"/>
        <a:buChar char="q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ialnet.unirioja.es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isne.sim.ucm.es/record=b1976988~S12*sp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isne.sim.ucm.es/record=b2458934~S12*spi" TargetMode="External"/><Relationship Id="rId4" Type="http://schemas.openxmlformats.org/officeDocument/2006/relationships/hyperlink" Target="http://cisne.sim.ucm.es/search*spi~S/X?SEARCH=econlit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data.worldbank.org/indicator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hyperlink" Target="http://ec.europa.eu/eurostat/help/new-eurostat-website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isne.sim.ucm.es/record=b2408571~S6*spi" TargetMode="External"/><Relationship Id="rId5" Type="http://schemas.openxmlformats.org/officeDocument/2006/relationships/image" Target="../media/image15.png"/><Relationship Id="rId4" Type="http://schemas.openxmlformats.org/officeDocument/2006/relationships/hyperlink" Target="http://www.ine.es/inebmenu/indice.htm" TargetMode="External"/><Relationship Id="rId9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buc_cee@ucm.e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biblioteca.ucm.es/ce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ca.ucm.es/cee/tfg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isne.sim.ucm.e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iblioteca.ucm.es/bucea/BUCea-Guia_rapida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/>
          </a:bodyPr>
          <a:lstStyle/>
          <a:p>
            <a:r>
              <a:rPr lang="es-ES" dirty="0" smtClean="0"/>
              <a:t>Recursos bibliográficos y gestión de la información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400800" cy="1080120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3333CC"/>
                </a:solidFill>
              </a:rPr>
              <a:t>TFG, Desigualdad</a:t>
            </a:r>
            <a:endParaRPr lang="es-ES" dirty="0" smtClean="0">
              <a:solidFill>
                <a:srgbClr val="3333CC"/>
              </a:solidFill>
            </a:endParaRPr>
          </a:p>
          <a:p>
            <a:r>
              <a:rPr lang="es-ES" dirty="0" smtClean="0">
                <a:solidFill>
                  <a:srgbClr val="5F5F5F"/>
                </a:solidFill>
              </a:rPr>
              <a:t>Oct. </a:t>
            </a:r>
            <a:r>
              <a:rPr lang="es-ES" dirty="0" smtClean="0">
                <a:solidFill>
                  <a:srgbClr val="5F5F5F"/>
                </a:solidFill>
              </a:rPr>
              <a:t>2015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8" y="4365104"/>
            <a:ext cx="9144000" cy="11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39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DIALNET para búsqueda de artículos en español</a:t>
            </a:r>
            <a:endParaRPr lang="es-ES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51520" y="1556792"/>
            <a:ext cx="3887788" cy="4032448"/>
          </a:xfrm>
          <a:prstGeom prst="rect">
            <a:avLst/>
          </a:prstGeom>
        </p:spPr>
        <p:txBody>
          <a:bodyPr vert="horz" lIns="82296" tIns="41148" rIns="82296" bIns="41148" rtlCol="0">
            <a:normAutofit/>
          </a:bodyPr>
          <a:lstStyle/>
          <a:p>
            <a:pPr marL="341313" marR="0" lvl="0" indent="-341313" algn="l" defTabSz="4492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67136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 uno de los mayores portales bibliográficos de acceso gratuito de literatura científica hispana </a:t>
            </a:r>
          </a:p>
          <a:p>
            <a:pPr marL="341313" marR="0" lvl="0" indent="-341313" algn="l" defTabSz="4492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67136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 distintos recursos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fundamentalmente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artículos de revistas españolas</a:t>
            </a:r>
          </a:p>
          <a:p>
            <a:pPr marL="341313" marR="0" lvl="0" indent="-341313" algn="l" defTabSz="4492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67136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acceder a servicios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alertas, exportación, guardar búsquedas, gestionar listas de referencias, requiere estar registrado</a:t>
            </a:r>
          </a:p>
          <a:p>
            <a:pPr marL="341313" marR="0" lvl="0" indent="-341313" algn="l" defTabSz="4492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67136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Forman parte de la base de datos de </a:t>
            </a:r>
            <a:r>
              <a:rPr kumimoji="0" lang="es-E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bibliotecas universitarias 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españolas y de América Latina</a:t>
            </a:r>
          </a:p>
          <a:p>
            <a:pPr marL="341313" marR="0" lvl="0" indent="-341313" algn="l" defTabSz="4492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67136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Permite búsquedas en el catálogo completo, y también en diferentes </a:t>
            </a:r>
            <a:r>
              <a:rPr kumimoji="0" lang="es-E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subcatálogos</a:t>
            </a: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1313" marR="0" lvl="0" indent="-341313" algn="l" defTabSz="449263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67136"/>
              </a:buClr>
              <a:buSzPct val="60000"/>
              <a:buFont typeface="Wingdings" panose="05000000000000000000" pitchFamily="2" charset="2"/>
              <a:buChar char="q"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556792"/>
            <a:ext cx="4364037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4355976" y="5301208"/>
            <a:ext cx="2232248" cy="1080120"/>
          </a:xfrm>
          <a:prstGeom prst="wedgeRectCallout">
            <a:avLst>
              <a:gd name="adj1" fmla="val 38130"/>
              <a:gd name="adj2" fmla="val -212885"/>
            </a:avLst>
          </a:prstGeom>
          <a:solidFill>
            <a:srgbClr val="FF0000">
              <a:alpha val="34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82296" tIns="41148" rIns="82296" bIns="41148"/>
          <a:lstStyle/>
          <a:p>
            <a:pPr algn="ctr" defTabSz="822325"/>
            <a:r>
              <a:rPr lang="es-ES" sz="1400" b="1" dirty="0"/>
              <a:t>Permite buscar en un catálogo general, o en </a:t>
            </a:r>
            <a:r>
              <a:rPr lang="es-ES" sz="1400" b="1" dirty="0" err="1"/>
              <a:t>subcatálogos</a:t>
            </a:r>
            <a:r>
              <a:rPr lang="es-ES" sz="1400" b="1" dirty="0"/>
              <a:t> de revistas, tesis o congresos</a:t>
            </a:r>
          </a:p>
          <a:p>
            <a:pPr algn="ctr" defTabSz="822325"/>
            <a:endParaRPr lang="es-ES" sz="1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5580112" y="12687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/>
              </a:rPr>
              <a:t>Acceso a </a:t>
            </a:r>
            <a:r>
              <a:rPr lang="es-ES" dirty="0" err="1" smtClean="0">
                <a:hlinkClick r:id="rId3"/>
              </a:rPr>
              <a:t>Dialnet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Bases de datos </a:t>
            </a:r>
            <a:r>
              <a:rPr lang="es-ES" dirty="0" smtClean="0"/>
              <a:t>bibliográficas</a:t>
            </a:r>
            <a:endParaRPr lang="es-E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517" y="1484784"/>
            <a:ext cx="585065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Llamada rectangular redondeada"/>
          <p:cNvSpPr/>
          <p:nvPr/>
        </p:nvSpPr>
        <p:spPr>
          <a:xfrm>
            <a:off x="323528" y="5373216"/>
            <a:ext cx="1584176" cy="864096"/>
          </a:xfrm>
          <a:prstGeom prst="wedgeRoundRectCallout">
            <a:avLst>
              <a:gd name="adj1" fmla="val 28870"/>
              <a:gd name="adj2" fmla="val -1549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Accede a las BBDD de tu interés</a:t>
            </a:r>
            <a:endParaRPr lang="es-ES" sz="14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868144" y="1628800"/>
            <a:ext cx="3275856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Busca la base de datos en el </a:t>
            </a:r>
          </a:p>
          <a:p>
            <a:r>
              <a:rPr lang="es-ES" dirty="0" smtClean="0"/>
              <a:t> Catálogo CISNE por título, tipo o por materias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6372200" y="2636912"/>
            <a:ext cx="21602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Te puede interesar: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err="1" smtClean="0">
                <a:hlinkClick r:id="rId3"/>
              </a:rPr>
              <a:t>Abi</a:t>
            </a:r>
            <a:r>
              <a:rPr lang="es-ES" dirty="0" smtClean="0">
                <a:hlinkClick r:id="rId3"/>
              </a:rPr>
              <a:t> </a:t>
            </a:r>
            <a:r>
              <a:rPr lang="es-ES" dirty="0" err="1" smtClean="0">
                <a:hlinkClick r:id="rId3"/>
              </a:rPr>
              <a:t>Inform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err="1" smtClean="0">
                <a:hlinkClick r:id="rId4"/>
              </a:rPr>
              <a:t>Econlit</a:t>
            </a:r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hlinkClick r:id="rId5"/>
              </a:rPr>
              <a:t>ISOC</a:t>
            </a:r>
            <a:endParaRPr lang="es-E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Bases de datos </a:t>
            </a:r>
            <a:r>
              <a:rPr lang="es-ES" dirty="0" smtClean="0"/>
              <a:t>estadísticas</a:t>
            </a:r>
            <a:endParaRPr lang="es-ES" dirty="0"/>
          </a:p>
        </p:txBody>
      </p:sp>
      <p:pic>
        <p:nvPicPr>
          <p:cNvPr id="1027" name="Picture 3">
            <a:hlinkClick r:id="rId2" tooltip="Eurostat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7" t="6654" r="10330" b="3954"/>
          <a:stretch/>
        </p:blipFill>
        <p:spPr bwMode="auto">
          <a:xfrm>
            <a:off x="5436096" y="1412776"/>
            <a:ext cx="3220452" cy="2863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>
            <a:hlinkClick r:id="rId4" tooltip="INEbase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2" r="1798" b="37349"/>
          <a:stretch/>
        </p:blipFill>
        <p:spPr bwMode="auto">
          <a:xfrm>
            <a:off x="3563888" y="3889027"/>
            <a:ext cx="4752528" cy="2181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>
            <a:hlinkClick r:id="rId6" tooltip="OECD iLibrary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0" t="10805" r="11660" b="41863"/>
          <a:stretch/>
        </p:blipFill>
        <p:spPr bwMode="auto">
          <a:xfrm>
            <a:off x="493913" y="1196752"/>
            <a:ext cx="4761572" cy="2308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>
            <a:hlinkClick r:id="rId8" tooltip="Banco Mundial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8" t="5443" r="12025" b="4801"/>
          <a:stretch/>
        </p:blipFill>
        <p:spPr bwMode="auto">
          <a:xfrm>
            <a:off x="611560" y="3248206"/>
            <a:ext cx="2836210" cy="26322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2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Gestor bibliográfico </a:t>
            </a:r>
            <a:r>
              <a:rPr lang="es-ES" dirty="0" err="1" smtClean="0"/>
              <a:t>Refworks</a:t>
            </a:r>
            <a:endParaRPr lang="es-ES" dirty="0"/>
          </a:p>
        </p:txBody>
      </p:sp>
      <p:pic>
        <p:nvPicPr>
          <p:cNvPr id="4" name="Picture 5" descr="Refwor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268760"/>
            <a:ext cx="3131840" cy="331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467544" y="1772816"/>
            <a:ext cx="5184576" cy="3139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dirty="0" smtClean="0"/>
              <a:t>Herramienta que permite :</a:t>
            </a:r>
          </a:p>
          <a:p>
            <a:endParaRPr lang="es-ES" dirty="0" smtClean="0"/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 Crear una bases de datos personal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 Importar referencias bibliográficas desde bases de datos, páginas Web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 Organizar las referencias en carpetas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 Generar bibliografías en el formato deseado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 Generar citas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 Compartir carpetas 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 Inserción de citas con WRITE-N-CITE</a:t>
            </a:r>
          </a:p>
          <a:p>
            <a:pPr>
              <a:buFont typeface="Wingdings" pitchFamily="2" charset="2"/>
              <a:buChar char="§"/>
            </a:pPr>
            <a:r>
              <a:rPr lang="es-ES" dirty="0" smtClean="0"/>
              <a:t>Trabajar con el móvil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Acceso a </a:t>
            </a:r>
            <a:r>
              <a:rPr lang="es-ES" dirty="0" err="1" smtClean="0"/>
              <a:t>Refworks</a:t>
            </a:r>
            <a:endParaRPr lang="es-ES" dirty="0"/>
          </a:p>
        </p:txBody>
      </p:sp>
      <p:pic>
        <p:nvPicPr>
          <p:cNvPr id="3" name="Picture 8"/>
          <p:cNvPicPr>
            <a:picLocks noChangeAspect="1" noChangeArrowheads="1"/>
          </p:cNvPicPr>
          <p:nvPr/>
        </p:nvPicPr>
        <p:blipFill rotWithShape="1">
          <a:blip r:embed="rId2" cstate="print"/>
          <a:srcRect l="1552" t="12775" r="5404" b="6966"/>
          <a:stretch/>
        </p:blipFill>
        <p:spPr bwMode="auto">
          <a:xfrm>
            <a:off x="179512" y="1167199"/>
            <a:ext cx="4320480" cy="2795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 cstate="print"/>
          <a:srcRect l="1490" t="26755" r="5960" b="40335"/>
          <a:stretch/>
        </p:blipFill>
        <p:spPr bwMode="auto">
          <a:xfrm>
            <a:off x="2626659" y="2139870"/>
            <a:ext cx="4401670" cy="117437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 rotWithShape="1">
          <a:blip r:embed="rId4" cstate="print"/>
          <a:srcRect t="32156" r="6451" b="19205"/>
          <a:stretch/>
        </p:blipFill>
        <p:spPr bwMode="auto">
          <a:xfrm>
            <a:off x="5418716" y="2346059"/>
            <a:ext cx="3617780" cy="158675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 rotWithShape="1">
          <a:blip r:embed="rId5" cstate="print"/>
          <a:srcRect t="13645" r="5914" b="7479"/>
          <a:stretch/>
        </p:blipFill>
        <p:spPr bwMode="auto">
          <a:xfrm>
            <a:off x="3167844" y="4070538"/>
            <a:ext cx="2977512" cy="194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Rectángulo"/>
          <p:cNvSpPr/>
          <p:nvPr/>
        </p:nvSpPr>
        <p:spPr>
          <a:xfrm>
            <a:off x="1331640" y="3314248"/>
            <a:ext cx="864096" cy="2073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 de flecha"/>
          <p:cNvCxnSpPr>
            <a:stCxn id="7" idx="3"/>
            <a:endCxn id="10" idx="1"/>
          </p:cNvCxnSpPr>
          <p:nvPr/>
        </p:nvCxnSpPr>
        <p:spPr>
          <a:xfrm flipV="1">
            <a:off x="2195736" y="2624754"/>
            <a:ext cx="1584176" cy="7931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3779912" y="2522448"/>
            <a:ext cx="1584176" cy="2046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 de flecha"/>
          <p:cNvCxnSpPr/>
          <p:nvPr/>
        </p:nvCxnSpPr>
        <p:spPr>
          <a:xfrm>
            <a:off x="4572000" y="2727059"/>
            <a:ext cx="1800423" cy="5988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Rectángulo"/>
          <p:cNvSpPr/>
          <p:nvPr/>
        </p:nvSpPr>
        <p:spPr>
          <a:xfrm>
            <a:off x="6372423" y="3276351"/>
            <a:ext cx="1080120" cy="18219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14 Conector recto de flecha"/>
          <p:cNvCxnSpPr/>
          <p:nvPr/>
        </p:nvCxnSpPr>
        <p:spPr>
          <a:xfrm flipH="1">
            <a:off x="4067944" y="3458552"/>
            <a:ext cx="2592288" cy="165618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20 Llamada rectangular redondeada"/>
          <p:cNvSpPr>
            <a:spLocks noChangeArrowheads="1"/>
          </p:cNvSpPr>
          <p:nvPr/>
        </p:nvSpPr>
        <p:spPr bwMode="auto">
          <a:xfrm>
            <a:off x="5076056" y="5042728"/>
            <a:ext cx="2376487" cy="720725"/>
          </a:xfrm>
          <a:prstGeom prst="wedgeRoundRectCallout">
            <a:avLst>
              <a:gd name="adj1" fmla="val -79644"/>
              <a:gd name="adj2" fmla="val -25352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s-ES" dirty="0"/>
              <a:t>Crear cuenta desde un </a:t>
            </a:r>
            <a:r>
              <a:rPr lang="es-ES" dirty="0" err="1"/>
              <a:t>pc</a:t>
            </a:r>
            <a:r>
              <a:rPr lang="es-ES" dirty="0"/>
              <a:t> de la UCM</a:t>
            </a:r>
          </a:p>
        </p:txBody>
      </p:sp>
      <p:sp>
        <p:nvSpPr>
          <p:cNvPr id="21" name="19 Llamada rectangular redondeada"/>
          <p:cNvSpPr>
            <a:spLocks noChangeArrowheads="1"/>
          </p:cNvSpPr>
          <p:nvPr/>
        </p:nvSpPr>
        <p:spPr bwMode="auto">
          <a:xfrm>
            <a:off x="394411" y="4466664"/>
            <a:ext cx="2232248" cy="719138"/>
          </a:xfrm>
          <a:prstGeom prst="wedgeRoundRectCallout">
            <a:avLst>
              <a:gd name="adj1" fmla="val 77374"/>
              <a:gd name="adj2" fmla="val 100254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r>
              <a:rPr lang="es-ES"/>
              <a:t>Usuario y contraseña</a:t>
            </a:r>
          </a:p>
        </p:txBody>
      </p:sp>
    </p:spTree>
    <p:extLst>
      <p:ext uri="{BB962C8B-B14F-4D97-AF65-F5344CB8AC3E}">
        <p14:creationId xmlns:p14="http://schemas.microsoft.com/office/powerpoint/2010/main" val="6614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Prácticas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691680" y="2564904"/>
            <a:ext cx="2664296" cy="261610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dirty="0"/>
              <a:t>PALABRAS CLAVE</a:t>
            </a:r>
            <a:endParaRPr lang="es-ES" sz="2000" dirty="0"/>
          </a:p>
          <a:p>
            <a:r>
              <a:rPr lang="es-ES" sz="1600" dirty="0"/>
              <a:t>- </a:t>
            </a:r>
            <a:r>
              <a:rPr lang="es-ES" sz="1600" dirty="0" smtClean="0"/>
              <a:t>Desigualdad</a:t>
            </a:r>
            <a:endParaRPr lang="es-ES" sz="1600" dirty="0"/>
          </a:p>
          <a:p>
            <a:r>
              <a:rPr lang="es-ES" sz="1600" dirty="0"/>
              <a:t>- Distribución de la </a:t>
            </a:r>
            <a:r>
              <a:rPr lang="es-ES" sz="1600" dirty="0" smtClean="0"/>
              <a:t>renta</a:t>
            </a:r>
            <a:endParaRPr lang="es-ES" sz="1600" dirty="0"/>
          </a:p>
          <a:p>
            <a:r>
              <a:rPr lang="es-ES" sz="1600" dirty="0"/>
              <a:t>- </a:t>
            </a:r>
            <a:r>
              <a:rPr lang="es-ES" sz="1600" dirty="0" smtClean="0"/>
              <a:t>Redistribución</a:t>
            </a:r>
            <a:endParaRPr lang="es-ES" sz="1600" dirty="0"/>
          </a:p>
          <a:p>
            <a:r>
              <a:rPr lang="es-ES" sz="1600" dirty="0"/>
              <a:t>- </a:t>
            </a:r>
            <a:r>
              <a:rPr lang="es-ES" sz="1600" dirty="0" smtClean="0"/>
              <a:t>Convergencia</a:t>
            </a:r>
            <a:endParaRPr lang="es-ES" sz="1600" dirty="0"/>
          </a:p>
          <a:p>
            <a:r>
              <a:rPr lang="es-ES" sz="1600" dirty="0"/>
              <a:t>- </a:t>
            </a:r>
            <a:r>
              <a:rPr lang="es-ES" sz="1600" dirty="0" smtClean="0"/>
              <a:t>beta-convergencia</a:t>
            </a:r>
            <a:endParaRPr lang="es-ES" sz="1600" dirty="0"/>
          </a:p>
          <a:p>
            <a:r>
              <a:rPr lang="es-ES" sz="1600" dirty="0"/>
              <a:t>- </a:t>
            </a:r>
            <a:r>
              <a:rPr lang="es-ES" sz="1600" dirty="0" smtClean="0"/>
              <a:t>sigma-convergencia</a:t>
            </a:r>
            <a:endParaRPr lang="es-ES" sz="1600" dirty="0"/>
          </a:p>
          <a:p>
            <a:r>
              <a:rPr lang="es-ES" sz="1600" dirty="0"/>
              <a:t>- Medición de la </a:t>
            </a:r>
            <a:r>
              <a:rPr lang="es-ES" sz="1600" dirty="0" smtClean="0"/>
              <a:t>desigualdad</a:t>
            </a:r>
            <a:endParaRPr lang="es-ES" sz="1600" dirty="0"/>
          </a:p>
          <a:p>
            <a:r>
              <a:rPr lang="es-ES" sz="1600" dirty="0" smtClean="0"/>
              <a:t>- </a:t>
            </a:r>
            <a:r>
              <a:rPr lang="es-ES" sz="1600" dirty="0" err="1" smtClean="0"/>
              <a:t>Indice</a:t>
            </a:r>
            <a:r>
              <a:rPr lang="es-ES" sz="1600" dirty="0" smtClean="0"/>
              <a:t> </a:t>
            </a:r>
            <a:r>
              <a:rPr lang="es-ES" sz="1600" dirty="0"/>
              <a:t>de </a:t>
            </a:r>
            <a:r>
              <a:rPr lang="es-ES" sz="1600" dirty="0" err="1" smtClean="0"/>
              <a:t>Gini</a:t>
            </a:r>
            <a:endParaRPr lang="es-ES" sz="1600" dirty="0" smtClean="0"/>
          </a:p>
          <a:p>
            <a:r>
              <a:rPr lang="es-ES" sz="1600" dirty="0" smtClean="0"/>
              <a:t>- Curva de Lorenz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35596" y="1124744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i="1" dirty="0" smtClean="0"/>
              <a:t>Utilizando las siguientes palabras clave u otras pertinentes, buscaremos en las fuentes de información descritas y guardaremos los resultados en nuestro gestor.</a:t>
            </a:r>
            <a:endParaRPr lang="es-ES" i="1" dirty="0"/>
          </a:p>
        </p:txBody>
      </p:sp>
      <p:sp>
        <p:nvSpPr>
          <p:cNvPr id="6" name="5 Rectángulo"/>
          <p:cNvSpPr/>
          <p:nvPr/>
        </p:nvSpPr>
        <p:spPr>
          <a:xfrm>
            <a:off x="4553848" y="2566194"/>
            <a:ext cx="2682448" cy="264687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000" b="1" dirty="0"/>
              <a:t>KEYWORDS</a:t>
            </a:r>
            <a:endParaRPr lang="es-ES" sz="2000" dirty="0"/>
          </a:p>
          <a:p>
            <a:r>
              <a:rPr lang="es-ES" sz="1600" dirty="0"/>
              <a:t>- </a:t>
            </a:r>
            <a:r>
              <a:rPr lang="es-ES" sz="1600" dirty="0" err="1"/>
              <a:t>Inequality</a:t>
            </a:r>
            <a:endParaRPr lang="es-ES" sz="1600" dirty="0"/>
          </a:p>
          <a:p>
            <a:r>
              <a:rPr lang="es-ES" sz="1600" dirty="0"/>
              <a:t>- </a:t>
            </a:r>
            <a:r>
              <a:rPr lang="es-ES" sz="1600" dirty="0" err="1"/>
              <a:t>Income</a:t>
            </a:r>
            <a:r>
              <a:rPr lang="es-ES" sz="1600" dirty="0"/>
              <a:t> </a:t>
            </a:r>
            <a:r>
              <a:rPr lang="es-ES" sz="1600" dirty="0" err="1"/>
              <a:t>distribution</a:t>
            </a:r>
            <a:endParaRPr lang="es-ES" sz="1600" dirty="0"/>
          </a:p>
          <a:p>
            <a:r>
              <a:rPr lang="es-ES" sz="1600" dirty="0"/>
              <a:t>- </a:t>
            </a:r>
            <a:r>
              <a:rPr lang="es-ES" sz="1600" dirty="0" err="1"/>
              <a:t>Redistribution</a:t>
            </a:r>
            <a:endParaRPr lang="es-ES" sz="1600" dirty="0"/>
          </a:p>
          <a:p>
            <a:r>
              <a:rPr lang="es-ES" sz="1600" dirty="0"/>
              <a:t>- </a:t>
            </a:r>
            <a:r>
              <a:rPr lang="es-ES" sz="1600" dirty="0" err="1"/>
              <a:t>Convergence</a:t>
            </a:r>
            <a:endParaRPr lang="es-ES" sz="1600" dirty="0"/>
          </a:p>
          <a:p>
            <a:r>
              <a:rPr lang="es-ES" sz="1600" dirty="0"/>
              <a:t>- Beta-</a:t>
            </a:r>
            <a:r>
              <a:rPr lang="es-ES" sz="1600" dirty="0" err="1"/>
              <a:t>convergence</a:t>
            </a:r>
            <a:endParaRPr lang="es-ES" sz="1600" dirty="0"/>
          </a:p>
          <a:p>
            <a:r>
              <a:rPr lang="es-ES" sz="1600" dirty="0"/>
              <a:t>- Sigma-</a:t>
            </a:r>
            <a:r>
              <a:rPr lang="es-ES" sz="1600" dirty="0" err="1"/>
              <a:t>convergence</a:t>
            </a:r>
            <a:endParaRPr lang="es-ES" sz="1600" dirty="0"/>
          </a:p>
          <a:p>
            <a:r>
              <a:rPr lang="es-ES" sz="1600" dirty="0"/>
              <a:t>- </a:t>
            </a:r>
            <a:r>
              <a:rPr lang="es-ES" sz="1600" dirty="0" err="1"/>
              <a:t>Inequality</a:t>
            </a:r>
            <a:r>
              <a:rPr lang="es-ES" sz="1600" dirty="0"/>
              <a:t> </a:t>
            </a:r>
            <a:r>
              <a:rPr lang="es-ES" sz="1600" dirty="0" err="1"/>
              <a:t>measurement</a:t>
            </a:r>
            <a:r>
              <a:rPr lang="es-ES" sz="1600" dirty="0"/>
              <a:t>)</a:t>
            </a:r>
          </a:p>
          <a:p>
            <a:r>
              <a:rPr lang="es-ES" sz="1600" dirty="0"/>
              <a:t>- </a:t>
            </a:r>
            <a:r>
              <a:rPr lang="es-ES" sz="1600" dirty="0" err="1"/>
              <a:t>Gini</a:t>
            </a:r>
            <a:r>
              <a:rPr lang="es-ES" sz="1600" dirty="0"/>
              <a:t> </a:t>
            </a:r>
            <a:r>
              <a:rPr lang="es-ES" sz="1600" dirty="0" err="1"/>
              <a:t>index</a:t>
            </a:r>
            <a:endParaRPr lang="es-ES" sz="1600" dirty="0"/>
          </a:p>
          <a:p>
            <a:r>
              <a:rPr lang="es-ES" sz="1600" dirty="0"/>
              <a:t>- Lorenz </a:t>
            </a:r>
            <a:r>
              <a:rPr lang="es-ES" sz="1600" dirty="0" smtClean="0"/>
              <a:t>curve</a:t>
            </a:r>
            <a:r>
              <a:rPr lang="es-E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350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99792" y="299695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/>
              <a:t>Muchas gracias</a:t>
            </a:r>
            <a:endParaRPr lang="es-ES" sz="3600" dirty="0"/>
          </a:p>
        </p:txBody>
      </p:sp>
      <p:sp>
        <p:nvSpPr>
          <p:cNvPr id="4" name="3 CuadroTexto"/>
          <p:cNvSpPr txBox="1"/>
          <p:nvPr/>
        </p:nvSpPr>
        <p:spPr>
          <a:xfrm>
            <a:off x="1907704" y="4293096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Equipo de formación de la biblioteca</a:t>
            </a:r>
          </a:p>
          <a:p>
            <a:pPr algn="ctr"/>
            <a:r>
              <a:rPr lang="es-ES" dirty="0" smtClean="0">
                <a:hlinkClick r:id="rId2"/>
              </a:rPr>
              <a:t>buc_cee@ucm.es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Contenidos</a:t>
            </a:r>
            <a:endParaRPr lang="es-E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idx="1"/>
          </p:nvPr>
        </p:nvSpPr>
        <p:spPr/>
        <p:txBody>
          <a:bodyPr lIns="90000" tIns="46800" rIns="90000" bIns="46800">
            <a:normAutofit/>
          </a:bodyPr>
          <a:lstStyle/>
          <a:p>
            <a:pPr lvl="1"/>
            <a:r>
              <a:rPr lang="es-ES" sz="2200" b="1" dirty="0" smtClean="0">
                <a:solidFill>
                  <a:srgbClr val="4D4D4D"/>
                </a:solidFill>
              </a:rPr>
              <a:t>Web </a:t>
            </a:r>
            <a:r>
              <a:rPr lang="es-ES" sz="2200" b="1" dirty="0">
                <a:solidFill>
                  <a:srgbClr val="4D4D4D"/>
                </a:solidFill>
              </a:rPr>
              <a:t>de la </a:t>
            </a:r>
            <a:r>
              <a:rPr lang="es-ES" sz="2200" b="1" dirty="0" smtClean="0">
                <a:solidFill>
                  <a:srgbClr val="4D4D4D"/>
                </a:solidFill>
              </a:rPr>
              <a:t>biblioteca:</a:t>
            </a:r>
          </a:p>
          <a:p>
            <a:pPr lvl="2"/>
            <a:r>
              <a:rPr lang="es-ES" sz="2000" b="1" dirty="0" smtClean="0">
                <a:solidFill>
                  <a:srgbClr val="4D4D4D"/>
                </a:solidFill>
              </a:rPr>
              <a:t>Servicios</a:t>
            </a:r>
          </a:p>
          <a:p>
            <a:pPr lvl="2"/>
            <a:r>
              <a:rPr lang="es-ES" sz="2000" b="1" dirty="0" smtClean="0">
                <a:solidFill>
                  <a:srgbClr val="4D4D4D"/>
                </a:solidFill>
              </a:rPr>
              <a:t>Mi cuenta</a:t>
            </a:r>
          </a:p>
          <a:p>
            <a:pPr lvl="2"/>
            <a:r>
              <a:rPr lang="es-ES" sz="2000" b="1" dirty="0" smtClean="0">
                <a:solidFill>
                  <a:srgbClr val="4D4D4D"/>
                </a:solidFill>
              </a:rPr>
              <a:t>Guía para el TFG</a:t>
            </a:r>
            <a:endParaRPr lang="es-ES" sz="2000" b="1" dirty="0">
              <a:solidFill>
                <a:srgbClr val="4D4D4D"/>
              </a:solidFill>
            </a:endParaRPr>
          </a:p>
          <a:p>
            <a:pPr lvl="1"/>
            <a:r>
              <a:rPr lang="es-ES" sz="2200" b="1" dirty="0" smtClean="0">
                <a:solidFill>
                  <a:srgbClr val="4D4D4D"/>
                </a:solidFill>
              </a:rPr>
              <a:t>Recomendaciones </a:t>
            </a:r>
            <a:r>
              <a:rPr lang="es-ES" sz="2200" b="1" dirty="0">
                <a:solidFill>
                  <a:srgbClr val="4D4D4D"/>
                </a:solidFill>
              </a:rPr>
              <a:t>de búsqueda</a:t>
            </a:r>
          </a:p>
          <a:p>
            <a:pPr lvl="1"/>
            <a:r>
              <a:rPr lang="es-ES" sz="2200" b="1" dirty="0">
                <a:solidFill>
                  <a:srgbClr val="4D4D4D"/>
                </a:solidFill>
              </a:rPr>
              <a:t>Catálogo </a:t>
            </a:r>
            <a:r>
              <a:rPr lang="es-ES" sz="2200" b="1" dirty="0" smtClean="0">
                <a:solidFill>
                  <a:srgbClr val="4D4D4D"/>
                </a:solidFill>
              </a:rPr>
              <a:t>Cisne</a:t>
            </a:r>
            <a:endParaRPr lang="es-ES" sz="2200" b="1" dirty="0">
              <a:solidFill>
                <a:srgbClr val="4D4D4D"/>
              </a:solidFill>
            </a:endParaRPr>
          </a:p>
          <a:p>
            <a:pPr lvl="1"/>
            <a:r>
              <a:rPr lang="es-ES" sz="2200" b="1" dirty="0" err="1" smtClean="0">
                <a:solidFill>
                  <a:srgbClr val="4D4D4D"/>
                </a:solidFill>
              </a:rPr>
              <a:t>BUCea</a:t>
            </a:r>
            <a:r>
              <a:rPr lang="es-ES" sz="2200" b="1" dirty="0" smtClean="0">
                <a:solidFill>
                  <a:srgbClr val="4D4D4D"/>
                </a:solidFill>
              </a:rPr>
              <a:t>, </a:t>
            </a:r>
            <a:r>
              <a:rPr lang="es-ES" sz="2200" b="1" dirty="0" err="1" smtClean="0">
                <a:solidFill>
                  <a:srgbClr val="4D4D4D"/>
                </a:solidFill>
              </a:rPr>
              <a:t>Dialnet</a:t>
            </a:r>
            <a:endParaRPr lang="es-ES" sz="2200" b="1" dirty="0">
              <a:solidFill>
                <a:srgbClr val="4D4D4D"/>
              </a:solidFill>
            </a:endParaRPr>
          </a:p>
          <a:p>
            <a:pPr lvl="1"/>
            <a:r>
              <a:rPr lang="es-ES" sz="2200" b="1" dirty="0">
                <a:solidFill>
                  <a:srgbClr val="4D4D4D"/>
                </a:solidFill>
              </a:rPr>
              <a:t>Bases de </a:t>
            </a:r>
            <a:r>
              <a:rPr lang="es-ES" sz="2200" b="1" dirty="0" smtClean="0">
                <a:solidFill>
                  <a:srgbClr val="4D4D4D"/>
                </a:solidFill>
              </a:rPr>
              <a:t>datos bibliográficas</a:t>
            </a:r>
            <a:endParaRPr lang="es-ES" sz="2200" b="1" dirty="0">
              <a:solidFill>
                <a:srgbClr val="4D4D4D"/>
              </a:solidFill>
            </a:endParaRPr>
          </a:p>
          <a:p>
            <a:pPr lvl="1"/>
            <a:r>
              <a:rPr lang="es-ES" sz="2200" b="1" dirty="0">
                <a:solidFill>
                  <a:srgbClr val="4D4D4D"/>
                </a:solidFill>
              </a:rPr>
              <a:t>Bases de datos </a:t>
            </a:r>
            <a:r>
              <a:rPr lang="es-ES" sz="2200" b="1" dirty="0" smtClean="0">
                <a:solidFill>
                  <a:srgbClr val="4D4D4D"/>
                </a:solidFill>
              </a:rPr>
              <a:t> estadísticas</a:t>
            </a:r>
          </a:p>
          <a:p>
            <a:pPr lvl="1"/>
            <a:r>
              <a:rPr lang="es-ES" sz="2200" b="1" dirty="0" smtClean="0">
                <a:solidFill>
                  <a:srgbClr val="4D4D4D"/>
                </a:solidFill>
              </a:rPr>
              <a:t>Gestor </a:t>
            </a:r>
            <a:r>
              <a:rPr lang="es-ES" sz="2200" b="1" dirty="0" smtClean="0">
                <a:solidFill>
                  <a:srgbClr val="4D4D4D"/>
                </a:solidFill>
              </a:rPr>
              <a:t>bibliográfico </a:t>
            </a:r>
            <a:r>
              <a:rPr lang="es-ES" sz="2200" b="1" dirty="0" err="1" smtClean="0">
                <a:solidFill>
                  <a:srgbClr val="4D4D4D"/>
                </a:solidFill>
              </a:rPr>
              <a:t>Refworks</a:t>
            </a:r>
            <a:endParaRPr lang="es-ES" sz="2200" b="1" dirty="0">
              <a:solidFill>
                <a:srgbClr val="4D4D4D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 rot="10800000" flipV="1">
            <a:off x="5724127" y="3290501"/>
            <a:ext cx="29930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es-ES" i="1" dirty="0" smtClean="0"/>
              <a:t>Prácticas</a:t>
            </a:r>
            <a:r>
              <a:rPr lang="es-ES" dirty="0" smtClean="0"/>
              <a:t> </a:t>
            </a:r>
            <a:r>
              <a:rPr lang="es-ES" dirty="0" smtClean="0"/>
              <a:t>: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s-ES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s-ES" dirty="0" smtClean="0"/>
              <a:t>Búsquedas estadísticas</a:t>
            </a:r>
            <a:endParaRPr lang="es-ES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s-ES" dirty="0" smtClean="0"/>
              <a:t>Importación de referencias bibliográficas.</a:t>
            </a:r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r>
              <a:rPr lang="es-ES" dirty="0" smtClean="0"/>
              <a:t>Uso del gestor bibliográfico </a:t>
            </a:r>
            <a:r>
              <a:rPr lang="es-ES" dirty="0" err="1" smtClean="0"/>
              <a:t>Refworks</a:t>
            </a:r>
            <a:endParaRPr lang="es-ES" dirty="0" smtClean="0"/>
          </a:p>
          <a:p>
            <a:pPr>
              <a:buClr>
                <a:srgbClr val="C00000"/>
              </a:buClr>
              <a:buFont typeface="Wingdings" pitchFamily="2" charset="2"/>
              <a:buChar char="q"/>
            </a:pP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9900"/>
                </a:solidFill>
                <a:hlinkClick r:id="rId2"/>
              </a:rPr>
              <a:t>Web de la biblioteca</a:t>
            </a:r>
            <a:endParaRPr lang="es-ES" dirty="0">
              <a:solidFill>
                <a:srgbClr val="FF99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r="-938" b="7281"/>
          <a:stretch>
            <a:fillRect/>
          </a:stretch>
        </p:blipFill>
        <p:spPr bwMode="auto">
          <a:xfrm>
            <a:off x="1037247" y="1484313"/>
            <a:ext cx="7069505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Acceso remoto a colecciones y </a:t>
            </a:r>
            <a:r>
              <a:rPr lang="es-ES" dirty="0" smtClean="0"/>
              <a:t>servicios:</a:t>
            </a:r>
            <a:br>
              <a:rPr lang="es-ES" dirty="0" smtClean="0"/>
            </a:br>
            <a:r>
              <a:rPr lang="es-ES" dirty="0" smtClean="0"/>
              <a:t>“Mi </a:t>
            </a:r>
            <a:r>
              <a:rPr lang="es-ES" dirty="0" smtClean="0"/>
              <a:t>cuenta”</a:t>
            </a:r>
            <a:endParaRPr lang="es-ES" dirty="0"/>
          </a:p>
        </p:txBody>
      </p:sp>
      <p:pic>
        <p:nvPicPr>
          <p:cNvPr id="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95" r="19514" b="23094"/>
          <a:stretch>
            <a:fillRect/>
          </a:stretch>
        </p:blipFill>
        <p:spPr bwMode="auto">
          <a:xfrm>
            <a:off x="1089342" y="1340768"/>
            <a:ext cx="1754466" cy="1607804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</p:spPr>
      </p:pic>
      <p:pic>
        <p:nvPicPr>
          <p:cNvPr id="5" name="Picture 5" descr="micuent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5545" y="2636912"/>
            <a:ext cx="4560951" cy="30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43438" y="2214563"/>
            <a:ext cx="43576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49263">
              <a:buClr>
                <a:srgbClr val="000000"/>
              </a:buClr>
              <a:buSzPct val="100000"/>
              <a:buFont typeface="Arial" charset="0"/>
              <a:buNone/>
              <a:defRPr/>
            </a:pPr>
            <a:r>
              <a:rPr lang="es-E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Datos necesarios para crear una cuenta de usuario: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4841" y="2997200"/>
            <a:ext cx="4321175" cy="306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defTabSz="449263">
              <a:spcBef>
                <a:spcPts val="600"/>
              </a:spcBef>
              <a:buClr>
                <a:srgbClr val="FF9966"/>
              </a:buClr>
              <a:buSzPct val="100000"/>
            </a:pPr>
            <a:r>
              <a:rPr lang="es-ES" sz="1600" dirty="0">
                <a:solidFill>
                  <a:srgbClr val="595959"/>
                </a:solidFill>
              </a:rPr>
              <a:t>A través de la cuenta es posible:</a:t>
            </a:r>
          </a:p>
          <a:p>
            <a:pPr marL="341313" indent="-341313" defTabSz="449263">
              <a:spcBef>
                <a:spcPts val="600"/>
              </a:spcBef>
              <a:buClr>
                <a:srgbClr val="FF9966"/>
              </a:buClr>
              <a:buSzPct val="100000"/>
              <a:buFont typeface="Wingdings" pitchFamily="2" charset="2"/>
              <a:buChar char=""/>
            </a:pPr>
            <a:r>
              <a:rPr lang="es-ES" sz="1600" dirty="0">
                <a:solidFill>
                  <a:srgbClr val="595959"/>
                </a:solidFill>
              </a:rPr>
              <a:t>Ver y </a:t>
            </a:r>
            <a:r>
              <a:rPr lang="es-ES" sz="1600" b="1" dirty="0">
                <a:solidFill>
                  <a:srgbClr val="595959"/>
                </a:solidFill>
              </a:rPr>
              <a:t>renovar </a:t>
            </a:r>
            <a:r>
              <a:rPr lang="es-ES" sz="1600" dirty="0">
                <a:solidFill>
                  <a:srgbClr val="595959"/>
                </a:solidFill>
              </a:rPr>
              <a:t>préstamos</a:t>
            </a:r>
          </a:p>
          <a:p>
            <a:pPr marL="341313" indent="-341313" defTabSz="449263">
              <a:spcBef>
                <a:spcPts val="600"/>
              </a:spcBef>
              <a:buClr>
                <a:srgbClr val="FF9966"/>
              </a:buClr>
              <a:buSzPct val="100000"/>
              <a:buFont typeface="Wingdings" pitchFamily="2" charset="2"/>
              <a:buChar char=""/>
            </a:pPr>
            <a:r>
              <a:rPr lang="es-ES" sz="1600" b="1" dirty="0">
                <a:solidFill>
                  <a:srgbClr val="595959"/>
                </a:solidFill>
              </a:rPr>
              <a:t>Reservar</a:t>
            </a:r>
            <a:r>
              <a:rPr lang="es-ES" sz="1600" dirty="0">
                <a:solidFill>
                  <a:srgbClr val="595959"/>
                </a:solidFill>
              </a:rPr>
              <a:t> libros, así como ver y cancelar  libros reservados</a:t>
            </a:r>
          </a:p>
          <a:p>
            <a:pPr marL="341313" indent="-341313" defTabSz="449263">
              <a:spcBef>
                <a:spcPts val="600"/>
              </a:spcBef>
              <a:buClr>
                <a:srgbClr val="FF9966"/>
              </a:buClr>
              <a:buSzPct val="100000"/>
              <a:buFont typeface="Wingdings" pitchFamily="2" charset="2"/>
              <a:buChar char=""/>
            </a:pPr>
            <a:r>
              <a:rPr lang="es-ES" sz="1600" dirty="0">
                <a:solidFill>
                  <a:srgbClr val="595959"/>
                </a:solidFill>
              </a:rPr>
              <a:t>Obtener el </a:t>
            </a:r>
            <a:r>
              <a:rPr lang="es-ES" sz="1600" b="1" dirty="0">
                <a:solidFill>
                  <a:srgbClr val="595959"/>
                </a:solidFill>
              </a:rPr>
              <a:t>carné provisional</a:t>
            </a:r>
            <a:endParaRPr lang="es-ES" sz="1600" dirty="0">
              <a:solidFill>
                <a:srgbClr val="595959"/>
              </a:solidFill>
            </a:endParaRPr>
          </a:p>
          <a:p>
            <a:pPr marL="341313" indent="-341313" defTabSz="449263">
              <a:spcBef>
                <a:spcPts val="600"/>
              </a:spcBef>
              <a:buClr>
                <a:srgbClr val="FF9966"/>
              </a:buClr>
              <a:buSzPct val="100000"/>
              <a:buFont typeface="Wingdings" pitchFamily="2" charset="2"/>
              <a:buChar char=""/>
            </a:pPr>
            <a:r>
              <a:rPr lang="es-ES" sz="1600" dirty="0">
                <a:solidFill>
                  <a:srgbClr val="595959"/>
                </a:solidFill>
              </a:rPr>
              <a:t>Acceder al </a:t>
            </a:r>
            <a:r>
              <a:rPr lang="es-ES" sz="1600" b="1" dirty="0">
                <a:solidFill>
                  <a:srgbClr val="595959"/>
                </a:solidFill>
              </a:rPr>
              <a:t>historial</a:t>
            </a:r>
            <a:r>
              <a:rPr lang="es-ES" sz="1600" dirty="0">
                <a:solidFill>
                  <a:srgbClr val="595959"/>
                </a:solidFill>
              </a:rPr>
              <a:t> de los documentos prestados</a:t>
            </a:r>
          </a:p>
          <a:p>
            <a:pPr marL="341313" indent="-341313" defTabSz="449263">
              <a:spcBef>
                <a:spcPts val="600"/>
              </a:spcBef>
              <a:buClr>
                <a:srgbClr val="FF9966"/>
              </a:buClr>
              <a:buSzPct val="100000"/>
              <a:buFont typeface="Wingdings" pitchFamily="2" charset="2"/>
              <a:buChar char=""/>
            </a:pPr>
            <a:r>
              <a:rPr lang="es-ES" sz="1600" dirty="0">
                <a:solidFill>
                  <a:srgbClr val="595959"/>
                </a:solidFill>
              </a:rPr>
              <a:t>Proponer la compra de un libro</a:t>
            </a:r>
          </a:p>
          <a:p>
            <a:pPr marL="341313" indent="-341313" defTabSz="449263">
              <a:spcBef>
                <a:spcPts val="600"/>
              </a:spcBef>
              <a:buClr>
                <a:srgbClr val="FF9966"/>
              </a:buClr>
              <a:buSzPct val="100000"/>
              <a:buFont typeface="Wingdings" pitchFamily="2" charset="2"/>
              <a:buChar char=""/>
            </a:pPr>
            <a:r>
              <a:rPr lang="es-ES" sz="1600" b="1" dirty="0">
                <a:solidFill>
                  <a:srgbClr val="595959"/>
                </a:solidFill>
              </a:rPr>
              <a:t>Acceder</a:t>
            </a:r>
            <a:r>
              <a:rPr lang="es-ES" sz="1600" dirty="0">
                <a:solidFill>
                  <a:srgbClr val="595959"/>
                </a:solidFill>
              </a:rPr>
              <a:t> a los recursos electrónicos desde </a:t>
            </a:r>
            <a:r>
              <a:rPr lang="es-ES" sz="1600" b="1" dirty="0">
                <a:solidFill>
                  <a:srgbClr val="595959"/>
                </a:solidFill>
              </a:rPr>
              <a:t>fuera de la red de la Universidad</a:t>
            </a:r>
            <a:endParaRPr lang="es-ES" sz="1600" dirty="0">
              <a:solidFill>
                <a:srgbClr val="595959"/>
              </a:solidFill>
            </a:endParaRPr>
          </a:p>
          <a:p>
            <a:pPr marL="341313" indent="-341313" defTabSz="449263">
              <a:spcBef>
                <a:spcPts val="600"/>
              </a:spcBef>
              <a:buClr>
                <a:srgbClr val="FF9966"/>
              </a:buClr>
              <a:buSzPct val="100000"/>
              <a:buFont typeface="Wingdings" pitchFamily="2" charset="2"/>
              <a:buChar char=""/>
            </a:pPr>
            <a:endParaRPr lang="es-ES" sz="16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Apoyo para Trabajo fin de Grado y Máster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852936"/>
            <a:ext cx="8229600" cy="3240360"/>
          </a:xfrm>
        </p:spPr>
        <p:txBody>
          <a:bodyPr>
            <a:normAutofit/>
          </a:bodyPr>
          <a:lstStyle/>
          <a:p>
            <a:pPr algn="just"/>
            <a:r>
              <a:rPr lang="es-ES" sz="1800" dirty="0" smtClean="0"/>
              <a:t>La Biblioteca presenta esta  página para ayudar a los estudiantes a seleccionar, evaluar y presentar información para el Trabajo Fin de Grado (TFG), Trabajo de Fin de Máster, o cualquier trabajo de investigación. Estos contenidos estarán también accesibles en Campus Virtual de la asignatura correspondiente, en todas las Titulaciones de Grado.</a:t>
            </a:r>
          </a:p>
          <a:p>
            <a:pPr algn="just"/>
            <a:r>
              <a:rPr lang="es-ES" sz="1800" dirty="0" smtClean="0"/>
              <a:t>Esta página contiene una serie de pautas para organizar el proceso de búsqueda de información, conocer las principales fuentes de información y los criterios para evaluar la información de calidad desde diferentes recursos, así como consejos y herramientas para evitar el plagio académico y facilitar la comunicación de los trabajos de finalización de estudios.</a:t>
            </a:r>
          </a:p>
          <a:p>
            <a:pPr>
              <a:buNone/>
            </a:pPr>
            <a:endParaRPr lang="es-ES" sz="1800" dirty="0"/>
          </a:p>
        </p:txBody>
      </p:sp>
      <p:pic>
        <p:nvPicPr>
          <p:cNvPr id="1026" name="Picture 2" descr="C:\Users\aggonzal\Pictures\FOTOS BCA CEE\bibliograf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2163663" cy="1815219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843808" y="18448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b="1" dirty="0" smtClean="0">
                <a:hlinkClick r:id="rId3"/>
              </a:rPr>
              <a:t>Guía para elaborar el Trabajo de Fin de Grado o Máster</a:t>
            </a:r>
            <a:endParaRPr lang="es-E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Recomendaciones para la localización</a:t>
            </a:r>
            <a:endParaRPr lang="es-E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5"/>
            <a:ext cx="8229600" cy="3096343"/>
          </a:xfrm>
        </p:spPr>
        <p:txBody>
          <a:bodyPr lIns="90000" tIns="46800" rIns="90000" bIns="46800"/>
          <a:lstStyle/>
          <a:p>
            <a:pPr>
              <a:lnSpc>
                <a:spcPct val="90000"/>
              </a:lnSpc>
            </a:pPr>
            <a:r>
              <a:rPr lang="es-ES_tradnl" sz="1800" b="1" dirty="0">
                <a:solidFill>
                  <a:srgbClr val="4D4D4D"/>
                </a:solidFill>
              </a:rPr>
              <a:t>Leer</a:t>
            </a:r>
            <a:r>
              <a:rPr lang="es-ES_tradnl" sz="1800" dirty="0">
                <a:solidFill>
                  <a:srgbClr val="4D4D4D"/>
                </a:solidFill>
              </a:rPr>
              <a:t> la información respecto a las materias que cubre el recurso</a:t>
            </a:r>
          </a:p>
          <a:p>
            <a:pPr>
              <a:lnSpc>
                <a:spcPct val="90000"/>
              </a:lnSpc>
            </a:pPr>
            <a:r>
              <a:rPr lang="es-ES_tradnl" sz="1800" dirty="0">
                <a:solidFill>
                  <a:srgbClr val="4D4D4D"/>
                </a:solidFill>
              </a:rPr>
              <a:t>Tener en cuenta el </a:t>
            </a:r>
            <a:r>
              <a:rPr lang="es-ES_tradnl" sz="1800" b="1" dirty="0">
                <a:solidFill>
                  <a:srgbClr val="4D4D4D"/>
                </a:solidFill>
              </a:rPr>
              <a:t>idioma </a:t>
            </a:r>
            <a:r>
              <a:rPr lang="es-ES_tradnl" sz="1800" dirty="0">
                <a:solidFill>
                  <a:srgbClr val="4D4D4D"/>
                </a:solidFill>
              </a:rPr>
              <a:t>de la interfaz, de los descriptores y de los documentos</a:t>
            </a:r>
          </a:p>
          <a:p>
            <a:pPr>
              <a:lnSpc>
                <a:spcPct val="90000"/>
              </a:lnSpc>
            </a:pPr>
            <a:r>
              <a:rPr lang="es-ES_tradnl" sz="1800" dirty="0">
                <a:solidFill>
                  <a:srgbClr val="4D4D4D"/>
                </a:solidFill>
              </a:rPr>
              <a:t>Conocer el </a:t>
            </a:r>
            <a:r>
              <a:rPr lang="es-ES_tradnl" sz="1800" b="1" dirty="0">
                <a:solidFill>
                  <a:srgbClr val="4D4D4D"/>
                </a:solidFill>
              </a:rPr>
              <a:t>tipo de documentos</a:t>
            </a:r>
            <a:r>
              <a:rPr lang="es-ES_tradnl" sz="1800" dirty="0">
                <a:solidFill>
                  <a:srgbClr val="4D4D4D"/>
                </a:solidFill>
              </a:rPr>
              <a:t> y su cobertura temporal</a:t>
            </a:r>
          </a:p>
          <a:p>
            <a:pPr>
              <a:lnSpc>
                <a:spcPct val="90000"/>
              </a:lnSpc>
            </a:pPr>
            <a:r>
              <a:rPr lang="es-ES_tradnl" sz="1800" dirty="0">
                <a:solidFill>
                  <a:srgbClr val="4D4D4D"/>
                </a:solidFill>
              </a:rPr>
              <a:t>Pensar el </a:t>
            </a:r>
            <a:r>
              <a:rPr lang="es-ES_tradnl" sz="1800" b="1" dirty="0">
                <a:solidFill>
                  <a:srgbClr val="4D4D4D"/>
                </a:solidFill>
              </a:rPr>
              <a:t>tipo de búsqueda</a:t>
            </a:r>
            <a:r>
              <a:rPr lang="es-ES_tradnl" sz="1800" dirty="0">
                <a:solidFill>
                  <a:srgbClr val="4D4D4D"/>
                </a:solidFill>
              </a:rPr>
              <a:t>: simple, avanzada, índices</a:t>
            </a:r>
          </a:p>
          <a:p>
            <a:pPr>
              <a:lnSpc>
                <a:spcPct val="90000"/>
              </a:lnSpc>
            </a:pPr>
            <a:r>
              <a:rPr lang="es-ES_tradnl" sz="1800" dirty="0">
                <a:solidFill>
                  <a:srgbClr val="4D4D4D"/>
                </a:solidFill>
              </a:rPr>
              <a:t>Utilizar los campos desplegables en la búsqueda avanzada</a:t>
            </a:r>
          </a:p>
          <a:p>
            <a:pPr>
              <a:lnSpc>
                <a:spcPct val="90000"/>
              </a:lnSpc>
            </a:pPr>
            <a:r>
              <a:rPr lang="es-ES_tradnl" sz="1800" dirty="0">
                <a:solidFill>
                  <a:srgbClr val="4D4D4D"/>
                </a:solidFill>
              </a:rPr>
              <a:t>Utilizar las </a:t>
            </a:r>
            <a:r>
              <a:rPr lang="es-ES_tradnl" sz="1800" b="1" dirty="0">
                <a:solidFill>
                  <a:srgbClr val="4D4D4D"/>
                </a:solidFill>
              </a:rPr>
              <a:t>estrategias de búsqueda</a:t>
            </a:r>
            <a:r>
              <a:rPr lang="es-ES_tradnl" sz="1800" dirty="0">
                <a:solidFill>
                  <a:srgbClr val="4D4D4D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s-ES_tradnl" sz="1800" dirty="0">
                <a:solidFill>
                  <a:srgbClr val="4D4D4D"/>
                </a:solidFill>
              </a:rPr>
              <a:t>Operadores (and, </a:t>
            </a:r>
            <a:r>
              <a:rPr lang="es-ES_tradnl" sz="1800" dirty="0" err="1">
                <a:solidFill>
                  <a:srgbClr val="4D4D4D"/>
                </a:solidFill>
              </a:rPr>
              <a:t>or</a:t>
            </a:r>
            <a:r>
              <a:rPr lang="es-ES_tradnl" sz="1800" dirty="0">
                <a:solidFill>
                  <a:srgbClr val="4D4D4D"/>
                </a:solidFill>
              </a:rPr>
              <a:t>, </a:t>
            </a:r>
            <a:r>
              <a:rPr lang="es-ES_tradnl" sz="1800" dirty="0" err="1">
                <a:solidFill>
                  <a:srgbClr val="4D4D4D"/>
                </a:solidFill>
              </a:rPr>
              <a:t>not</a:t>
            </a:r>
            <a:r>
              <a:rPr lang="es-ES_tradnl" sz="1800" dirty="0">
                <a:solidFill>
                  <a:srgbClr val="4D4D4D"/>
                </a:solidFill>
              </a:rPr>
              <a:t>). </a:t>
            </a:r>
          </a:p>
          <a:p>
            <a:pPr lvl="1">
              <a:lnSpc>
                <a:spcPct val="90000"/>
              </a:lnSpc>
            </a:pPr>
            <a:r>
              <a:rPr lang="es-ES_tradnl" sz="1800" dirty="0">
                <a:solidFill>
                  <a:srgbClr val="4D4D4D"/>
                </a:solidFill>
              </a:rPr>
              <a:t>Truncamiento *,</a:t>
            </a:r>
          </a:p>
          <a:p>
            <a:pPr lvl="1">
              <a:lnSpc>
                <a:spcPct val="90000"/>
              </a:lnSpc>
            </a:pPr>
            <a:r>
              <a:rPr lang="es-ES_tradnl" sz="1800" dirty="0">
                <a:solidFill>
                  <a:srgbClr val="4D4D4D"/>
                </a:solidFill>
              </a:rPr>
              <a:t> “Frase exacta”</a:t>
            </a:r>
          </a:p>
          <a:p>
            <a:pPr>
              <a:lnSpc>
                <a:spcPct val="90000"/>
              </a:lnSpc>
            </a:pPr>
            <a:endParaRPr lang="es-ES_tradnl" sz="1800" dirty="0">
              <a:solidFill>
                <a:srgbClr val="4D4D4D"/>
              </a:solidFill>
            </a:endParaRPr>
          </a:p>
          <a:p>
            <a:pPr>
              <a:lnSpc>
                <a:spcPct val="90000"/>
              </a:lnSpc>
            </a:pPr>
            <a:endParaRPr lang="es-ES" sz="1800" dirty="0"/>
          </a:p>
        </p:txBody>
      </p:sp>
      <p:pic>
        <p:nvPicPr>
          <p:cNvPr id="5" name="Picture 4" descr="operadores boolean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501008"/>
            <a:ext cx="4709670" cy="187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Recomendaciones para la localización</a:t>
            </a:r>
            <a:endParaRPr lang="es-E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204664" y="1340768"/>
            <a:ext cx="4151312" cy="2448272"/>
          </a:xfrm>
        </p:spPr>
        <p:txBody>
          <a:bodyPr lIns="90000" tIns="46800" rIns="90000" bIns="46800"/>
          <a:lstStyle/>
          <a:p>
            <a:r>
              <a:rPr lang="es-ES_tradnl" sz="2000" b="1" dirty="0">
                <a:solidFill>
                  <a:srgbClr val="4D4D4D"/>
                </a:solidFill>
              </a:rPr>
              <a:t>Limitar </a:t>
            </a:r>
            <a:r>
              <a:rPr lang="es-ES_tradnl" sz="2000" dirty="0">
                <a:solidFill>
                  <a:srgbClr val="4D4D4D"/>
                </a:solidFill>
              </a:rPr>
              <a:t>o refinar por: </a:t>
            </a:r>
          </a:p>
          <a:p>
            <a:pPr lvl="1"/>
            <a:r>
              <a:rPr lang="es-ES_tradnl" sz="2000" dirty="0">
                <a:solidFill>
                  <a:srgbClr val="4D4D4D"/>
                </a:solidFill>
              </a:rPr>
              <a:t>documento a texto completo</a:t>
            </a:r>
          </a:p>
          <a:p>
            <a:pPr lvl="1"/>
            <a:r>
              <a:rPr lang="es-ES_tradnl" sz="2000" dirty="0">
                <a:solidFill>
                  <a:srgbClr val="4D4D4D"/>
                </a:solidFill>
              </a:rPr>
              <a:t>revisados por expertos</a:t>
            </a:r>
          </a:p>
          <a:p>
            <a:pPr lvl="1"/>
            <a:r>
              <a:rPr lang="es-ES_tradnl" sz="2000" dirty="0">
                <a:solidFill>
                  <a:srgbClr val="4D4D4D"/>
                </a:solidFill>
              </a:rPr>
              <a:t>tipo de documento </a:t>
            </a:r>
          </a:p>
          <a:p>
            <a:pPr lvl="1"/>
            <a:r>
              <a:rPr lang="es-ES_tradnl" sz="2000" dirty="0">
                <a:solidFill>
                  <a:srgbClr val="4D4D4D"/>
                </a:solidFill>
              </a:rPr>
              <a:t>fechas…</a:t>
            </a:r>
          </a:p>
          <a:p>
            <a:endParaRPr lang="es-ES_tradnl" dirty="0">
              <a:solidFill>
                <a:srgbClr val="4D4D4D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340" y="2290366"/>
            <a:ext cx="4813116" cy="2362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3924" y="4797425"/>
            <a:ext cx="8064500" cy="1225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defTabSz="449263">
              <a:spcBef>
                <a:spcPts val="600"/>
              </a:spcBef>
              <a:buClr>
                <a:srgbClr val="FF9966"/>
              </a:buClr>
              <a:buSzPct val="100000"/>
              <a:buFont typeface="Wingdings" pitchFamily="2" charset="2"/>
              <a:buChar char=""/>
            </a:pPr>
            <a:r>
              <a:rPr lang="es-ES_tradnl" sz="2000" dirty="0">
                <a:solidFill>
                  <a:srgbClr val="4D4D4D"/>
                </a:solidFill>
              </a:rPr>
              <a:t>Marcar los registros seleccionados</a:t>
            </a:r>
            <a:r>
              <a:rPr lang="es-ES_tradnl" sz="2000" b="1" dirty="0">
                <a:solidFill>
                  <a:srgbClr val="4D4D4D"/>
                </a:solidFill>
              </a:rPr>
              <a:t> </a:t>
            </a:r>
          </a:p>
          <a:p>
            <a:pPr marL="341313" indent="-341313" defTabSz="449263">
              <a:spcBef>
                <a:spcPts val="600"/>
              </a:spcBef>
              <a:buClr>
                <a:srgbClr val="FF9966"/>
              </a:buClr>
              <a:buSzPct val="100000"/>
              <a:buFont typeface="Wingdings" pitchFamily="2" charset="2"/>
              <a:buChar char=""/>
            </a:pPr>
            <a:r>
              <a:rPr lang="es-ES_tradnl" sz="2000" b="1" dirty="0">
                <a:solidFill>
                  <a:srgbClr val="4D4D4D"/>
                </a:solidFill>
              </a:rPr>
              <a:t>Exportar</a:t>
            </a:r>
            <a:r>
              <a:rPr lang="es-ES_tradnl" sz="2000" dirty="0">
                <a:solidFill>
                  <a:srgbClr val="4D4D4D"/>
                </a:solidFill>
              </a:rPr>
              <a:t> a distintos formatos</a:t>
            </a:r>
          </a:p>
          <a:p>
            <a:pPr marL="341313" indent="-341313" defTabSz="449263">
              <a:spcBef>
                <a:spcPts val="600"/>
              </a:spcBef>
              <a:buClr>
                <a:srgbClr val="FF9966"/>
              </a:buClr>
              <a:buSzPct val="100000"/>
              <a:buFont typeface="Wingdings" pitchFamily="2" charset="2"/>
              <a:buChar char=""/>
            </a:pPr>
            <a:r>
              <a:rPr lang="es-ES_tradnl" sz="2000" dirty="0">
                <a:solidFill>
                  <a:srgbClr val="4D4D4D"/>
                </a:solidFill>
              </a:rPr>
              <a:t>Crear </a:t>
            </a:r>
            <a:r>
              <a:rPr lang="es-ES_tradnl" sz="2000" b="1" dirty="0">
                <a:solidFill>
                  <a:srgbClr val="4D4D4D"/>
                </a:solidFill>
              </a:rPr>
              <a:t>alertas  y RSS</a:t>
            </a:r>
            <a:r>
              <a:rPr lang="es-ES_tradnl" sz="2000" dirty="0">
                <a:solidFill>
                  <a:srgbClr val="4D4D4D"/>
                </a:solidFill>
              </a:rPr>
              <a:t> de diferente periodicidad</a:t>
            </a:r>
            <a:endParaRPr lang="es-ES" sz="2000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Catálogo CISNE</a:t>
            </a:r>
            <a:endParaRPr lang="es-ES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idx="1"/>
          </p:nvPr>
        </p:nvSpPr>
        <p:spPr>
          <a:xfrm>
            <a:off x="179512" y="1851594"/>
            <a:ext cx="4176464" cy="4025677"/>
          </a:xfrm>
        </p:spPr>
        <p:txBody>
          <a:bodyPr lIns="90000" tIns="46800" rIns="90000" bIns="46800">
            <a:normAutofit fontScale="70000" lnSpcReduction="20000"/>
          </a:bodyPr>
          <a:lstStyle/>
          <a:p>
            <a:pPr>
              <a:buNone/>
            </a:pPr>
            <a:r>
              <a:rPr lang="es-ES" sz="2600" b="1" dirty="0">
                <a:solidFill>
                  <a:srgbClr val="FF9900"/>
                </a:solidFill>
                <a:hlinkClick r:id="rId2"/>
              </a:rPr>
              <a:t>Catálogo de la </a:t>
            </a:r>
            <a:r>
              <a:rPr lang="es-ES" sz="2600" b="1" dirty="0" smtClean="0">
                <a:solidFill>
                  <a:srgbClr val="FF9900"/>
                </a:solidFill>
                <a:hlinkClick r:id="rId2"/>
              </a:rPr>
              <a:t>BUC</a:t>
            </a:r>
            <a:endParaRPr lang="es-ES" sz="2600" b="1" dirty="0" smtClean="0">
              <a:solidFill>
                <a:srgbClr val="FF9900"/>
              </a:solidFill>
            </a:endParaRPr>
          </a:p>
          <a:p>
            <a:pPr>
              <a:buNone/>
            </a:pPr>
            <a:endParaRPr lang="es-ES" sz="1800" b="1" dirty="0">
              <a:solidFill>
                <a:srgbClr val="FF9900"/>
              </a:solidFill>
            </a:endParaRPr>
          </a:p>
          <a:p>
            <a:pPr lvl="1"/>
            <a:r>
              <a:rPr lang="es-ES" sz="2900" dirty="0">
                <a:solidFill>
                  <a:srgbClr val="4D4D4D"/>
                </a:solidFill>
              </a:rPr>
              <a:t>Contiene </a:t>
            </a:r>
            <a:r>
              <a:rPr lang="es-ES" sz="2900" dirty="0">
                <a:solidFill>
                  <a:srgbClr val="4D4D4D"/>
                </a:solidFill>
              </a:rPr>
              <a:t>registros de: monografías, revistas, bases de datos,  documentos de trabajo, tesis, material multimedia...</a:t>
            </a:r>
          </a:p>
          <a:p>
            <a:pPr lvl="1"/>
            <a:r>
              <a:rPr lang="es-ES" sz="2900" dirty="0">
                <a:solidFill>
                  <a:srgbClr val="4D4D4D"/>
                </a:solidFill>
              </a:rPr>
              <a:t>Facilita </a:t>
            </a:r>
            <a:r>
              <a:rPr lang="es-ES" sz="2900" dirty="0">
                <a:solidFill>
                  <a:srgbClr val="4D4D4D"/>
                </a:solidFill>
              </a:rPr>
              <a:t>la búsqueda </a:t>
            </a:r>
            <a:r>
              <a:rPr lang="es-ES" sz="2900" dirty="0" smtClean="0">
                <a:solidFill>
                  <a:srgbClr val="4D4D4D"/>
                </a:solidFill>
              </a:rPr>
              <a:t>mediante </a:t>
            </a:r>
            <a:r>
              <a:rPr lang="es-ES" sz="2900" dirty="0" err="1" smtClean="0">
                <a:solidFill>
                  <a:srgbClr val="4D4D4D"/>
                </a:solidFill>
              </a:rPr>
              <a:t>subcatálogos</a:t>
            </a:r>
            <a:r>
              <a:rPr lang="es-ES" sz="2900" dirty="0">
                <a:solidFill>
                  <a:srgbClr val="4D4D4D"/>
                </a:solidFill>
              </a:rPr>
              <a:t>: libros electrónicos, revistas, bases de </a:t>
            </a:r>
            <a:r>
              <a:rPr lang="es-ES" sz="2900" dirty="0">
                <a:solidFill>
                  <a:srgbClr val="4D4D4D"/>
                </a:solidFill>
              </a:rPr>
              <a:t>datos…</a:t>
            </a:r>
          </a:p>
          <a:p>
            <a:pPr lvl="1"/>
            <a:r>
              <a:rPr lang="es-ES" sz="2900" dirty="0">
                <a:solidFill>
                  <a:srgbClr val="4D4D4D"/>
                </a:solidFill>
              </a:rPr>
              <a:t>Permite </a:t>
            </a:r>
            <a:r>
              <a:rPr lang="es-ES" sz="2900" dirty="0">
                <a:solidFill>
                  <a:srgbClr val="4D4D4D"/>
                </a:solidFill>
              </a:rPr>
              <a:t>exportación a gestores </a:t>
            </a:r>
            <a:r>
              <a:rPr lang="es-ES" sz="2900" dirty="0">
                <a:solidFill>
                  <a:srgbClr val="4D4D4D"/>
                </a:solidFill>
              </a:rPr>
              <a:t>bibliográficos</a:t>
            </a:r>
          </a:p>
          <a:p>
            <a:pPr lvl="1"/>
            <a:r>
              <a:rPr lang="es-ES" sz="2900" dirty="0">
                <a:solidFill>
                  <a:srgbClr val="4D4D4D"/>
                </a:solidFill>
              </a:rPr>
              <a:t>Acepta </a:t>
            </a:r>
            <a:r>
              <a:rPr lang="es-ES" sz="2900" dirty="0">
                <a:solidFill>
                  <a:srgbClr val="4D4D4D"/>
                </a:solidFill>
              </a:rPr>
              <a:t>la creación de </a:t>
            </a:r>
            <a:r>
              <a:rPr lang="es-ES" sz="2900" dirty="0">
                <a:solidFill>
                  <a:srgbClr val="4D4D4D"/>
                </a:solidFill>
              </a:rPr>
              <a:t>alertas</a:t>
            </a:r>
          </a:p>
          <a:p>
            <a:pPr lvl="1"/>
            <a:r>
              <a:rPr lang="es-ES" sz="2900" dirty="0">
                <a:solidFill>
                  <a:srgbClr val="4D4D4D"/>
                </a:solidFill>
              </a:rPr>
              <a:t>Permite </a:t>
            </a:r>
            <a:r>
              <a:rPr lang="es-ES" sz="2900" dirty="0">
                <a:solidFill>
                  <a:srgbClr val="4D4D4D"/>
                </a:solidFill>
              </a:rPr>
              <a:t>la reserva de libros prestados a otros usuarios</a:t>
            </a:r>
          </a:p>
          <a:p>
            <a:pPr lvl="1"/>
            <a:endParaRPr lang="es-ES" sz="1800" dirty="0">
              <a:solidFill>
                <a:srgbClr val="4D4D4D"/>
              </a:solidFill>
            </a:endParaRPr>
          </a:p>
          <a:p>
            <a:endParaRPr lang="es-ES" sz="1800" dirty="0">
              <a:solidFill>
                <a:srgbClr val="4D4D4D"/>
              </a:solidFill>
            </a:endParaRPr>
          </a:p>
          <a:p>
            <a:pPr lvl="1">
              <a:buNone/>
            </a:pPr>
            <a:endParaRPr lang="es-ES" sz="1800" dirty="0">
              <a:solidFill>
                <a:srgbClr val="4D4D4D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2" r="927" b="9911"/>
          <a:stretch/>
        </p:blipFill>
        <p:spPr bwMode="auto">
          <a:xfrm>
            <a:off x="4499992" y="1961050"/>
            <a:ext cx="4536504" cy="3088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Herramienta de descubrimiento: BUCEA</a:t>
            </a:r>
            <a:endParaRPr lang="es-ES" dirty="0"/>
          </a:p>
        </p:txBody>
      </p:sp>
      <p:pic>
        <p:nvPicPr>
          <p:cNvPr id="4" name="Picture 7" descr="buce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2201" y="1268760"/>
            <a:ext cx="5452205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50825" y="2852738"/>
            <a:ext cx="4321175" cy="3384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342900" indent="-342900" defTabSz="449263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00000"/>
              <a:buFont typeface="Wingdings" pitchFamily="2" charset="2"/>
              <a:buNone/>
            </a:pPr>
            <a:endParaRPr lang="es-ES" sz="2000" b="1" dirty="0">
              <a:solidFill>
                <a:srgbClr val="595959"/>
              </a:solidFill>
            </a:endParaRPr>
          </a:p>
          <a:p>
            <a:pPr marL="342900" indent="-342900" defTabSz="449263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00000"/>
              <a:buFont typeface="Wingdings" pitchFamily="2" charset="2"/>
              <a:buChar char="§"/>
            </a:pPr>
            <a:r>
              <a:rPr lang="es-ES" sz="2000" dirty="0">
                <a:solidFill>
                  <a:srgbClr val="595959"/>
                </a:solidFill>
              </a:rPr>
              <a:t>Permite buscar de forma simultanea en multitud de recurso en una </a:t>
            </a:r>
            <a:r>
              <a:rPr lang="es-ES" sz="2000" b="1" dirty="0">
                <a:solidFill>
                  <a:srgbClr val="595959"/>
                </a:solidFill>
              </a:rPr>
              <a:t>única consulta </a:t>
            </a:r>
          </a:p>
          <a:p>
            <a:pPr marL="342900" indent="-342900" defTabSz="449263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00000"/>
              <a:buFont typeface="Wingdings" pitchFamily="2" charset="2"/>
              <a:buChar char="§"/>
            </a:pPr>
            <a:r>
              <a:rPr lang="es-ES" sz="2000" b="1" dirty="0">
                <a:solidFill>
                  <a:srgbClr val="595959"/>
                </a:solidFill>
              </a:rPr>
              <a:t>Incluye</a:t>
            </a:r>
            <a:r>
              <a:rPr lang="es-ES" sz="2000" dirty="0">
                <a:solidFill>
                  <a:srgbClr val="595959"/>
                </a:solidFill>
              </a:rPr>
              <a:t> el catálogo cisne, repositorio E-</a:t>
            </a:r>
            <a:r>
              <a:rPr lang="es-ES" sz="2000" dirty="0" err="1">
                <a:solidFill>
                  <a:srgbClr val="595959"/>
                </a:solidFill>
              </a:rPr>
              <a:t>Prints</a:t>
            </a:r>
            <a:r>
              <a:rPr lang="es-ES" sz="2000" dirty="0">
                <a:solidFill>
                  <a:srgbClr val="595959"/>
                </a:solidFill>
              </a:rPr>
              <a:t>, artículos de revistas, libros electrónicos…</a:t>
            </a:r>
          </a:p>
          <a:p>
            <a:pPr marL="342900" indent="-342900" defTabSz="449263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00000"/>
              <a:buFont typeface="Wingdings" pitchFamily="2" charset="2"/>
              <a:buChar char="§"/>
            </a:pPr>
            <a:r>
              <a:rPr lang="es-ES" sz="2000" dirty="0">
                <a:solidFill>
                  <a:srgbClr val="595959"/>
                </a:solidFill>
              </a:rPr>
              <a:t>Presenta los resultados con </a:t>
            </a:r>
            <a:r>
              <a:rPr lang="es-ES" sz="2000" b="1" dirty="0">
                <a:solidFill>
                  <a:srgbClr val="595959"/>
                </a:solidFill>
              </a:rPr>
              <a:t>múltiples opciones de acotación</a:t>
            </a:r>
            <a:r>
              <a:rPr lang="es-ES" sz="2000" dirty="0">
                <a:solidFill>
                  <a:srgbClr val="595959"/>
                </a:solidFill>
              </a:rPr>
              <a:t> </a:t>
            </a:r>
          </a:p>
          <a:p>
            <a:pPr marL="342900" indent="-342900" defTabSz="449263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00000"/>
              <a:buFont typeface="Wingdings" pitchFamily="2" charset="2"/>
              <a:buChar char="§"/>
            </a:pPr>
            <a:r>
              <a:rPr lang="es-ES" sz="2000" dirty="0">
                <a:solidFill>
                  <a:srgbClr val="595959"/>
                </a:solidFill>
              </a:rPr>
              <a:t>Recupera documentos a </a:t>
            </a:r>
            <a:r>
              <a:rPr lang="es-ES" sz="2000" b="1" dirty="0">
                <a:solidFill>
                  <a:srgbClr val="595959"/>
                </a:solidFill>
              </a:rPr>
              <a:t>texto </a:t>
            </a:r>
            <a:r>
              <a:rPr lang="es-ES" sz="2000" b="1" dirty="0" smtClean="0">
                <a:solidFill>
                  <a:srgbClr val="595959"/>
                </a:solidFill>
              </a:rPr>
              <a:t>completo</a:t>
            </a:r>
          </a:p>
          <a:p>
            <a:pPr marL="342900" indent="-342900" defTabSz="449263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  <a:buSzPct val="100000"/>
              <a:buFont typeface="Wingdings" pitchFamily="2" charset="2"/>
              <a:buChar char="§"/>
            </a:pPr>
            <a:r>
              <a:rPr lang="es-ES" sz="2000" b="1" dirty="0" smtClean="0">
                <a:solidFill>
                  <a:srgbClr val="595959"/>
                </a:solidFill>
                <a:hlinkClick r:id="rId3"/>
              </a:rPr>
              <a:t>Guía rápida</a:t>
            </a:r>
            <a:endParaRPr lang="es-ES" sz="2000" b="1" dirty="0">
              <a:solidFill>
                <a:srgbClr val="595959"/>
              </a:solidFill>
            </a:endParaRPr>
          </a:p>
        </p:txBody>
      </p:sp>
      <p:pic>
        <p:nvPicPr>
          <p:cNvPr id="6" name="Picture 8" descr="bucea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773238"/>
            <a:ext cx="237648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671</Words>
  <Application>Microsoft Office PowerPoint</Application>
  <PresentationFormat>Presentación en pantalla (4:3)</PresentationFormat>
  <Paragraphs>125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Recursos bibliográficos y gestión de la información</vt:lpstr>
      <vt:lpstr>Contenidos</vt:lpstr>
      <vt:lpstr>Web de la biblioteca</vt:lpstr>
      <vt:lpstr>Acceso remoto a colecciones y servicios: “Mi cuenta”</vt:lpstr>
      <vt:lpstr>Apoyo para Trabajo fin de Grado y Máster</vt:lpstr>
      <vt:lpstr>Recomendaciones para la localización</vt:lpstr>
      <vt:lpstr>Recomendaciones para la localización</vt:lpstr>
      <vt:lpstr>Catálogo CISNE</vt:lpstr>
      <vt:lpstr>Herramienta de descubrimiento: BUCEA</vt:lpstr>
      <vt:lpstr>DIALNET para búsqueda de artículos en español</vt:lpstr>
      <vt:lpstr>Bases de datos bibliográficas</vt:lpstr>
      <vt:lpstr>Bases de datos estadísticas</vt:lpstr>
      <vt:lpstr>Gestor bibliográfico Refworks</vt:lpstr>
      <vt:lpstr>Acceso a Refworks</vt:lpstr>
      <vt:lpstr>Prácticas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CELIA MUÑOZ BAEZA</dc:creator>
  <cp:lastModifiedBy>MARIA JESUS MARCOS TRECEÑO</cp:lastModifiedBy>
  <cp:revision>40</cp:revision>
  <cp:lastPrinted>2015-10-20T07:37:16Z</cp:lastPrinted>
  <dcterms:created xsi:type="dcterms:W3CDTF">2015-01-14T17:12:45Z</dcterms:created>
  <dcterms:modified xsi:type="dcterms:W3CDTF">2015-10-20T12:09:54Z</dcterms:modified>
</cp:coreProperties>
</file>