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62" r:id="rId2"/>
    <p:sldId id="259" r:id="rId3"/>
    <p:sldId id="263" r:id="rId4"/>
    <p:sldId id="264" r:id="rId5"/>
    <p:sldId id="265" r:id="rId6"/>
    <p:sldId id="266" r:id="rId7"/>
    <p:sldId id="267" r:id="rId8"/>
    <p:sldId id="268" r:id="rId9"/>
    <p:sldId id="269" r:id="rId10"/>
    <p:sldId id="270" r:id="rId11"/>
    <p:sldId id="271"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67136"/>
    <a:srgbClr val="F44E0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6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36C60-6FC6-4315-AABD-1B5F833B2C83}" type="datetimeFigureOut">
              <a:rPr lang="es-ES" smtClean="0"/>
              <a:t>01/02/2016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9C293-25B5-43C2-8A7F-3E1D1D48DAF8}"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36</a:t>
            </a:fld>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37</a:t>
            </a:fld>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38</a:t>
            </a:fld>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39</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a:t>
            </a:fld>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40</a:t>
            </a:fld>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41</a:t>
            </a:fld>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42</a:t>
            </a:fld>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43</a:t>
            </a:fld>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44</a:t>
            </a:fld>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45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F9C293-25B5-43C2-8A7F-3E1D1D48DAF8}" type="slidenum">
              <a:rPr lang="es-ES" smtClean="0"/>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916832"/>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31640" y="364502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484784"/>
            <a:ext cx="8229600" cy="46413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5576" y="3933056"/>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55576" y="242088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620687"/>
            <a:ext cx="5486400" cy="410688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Marcador de contenido 1"/>
          <p:cNvSpPr>
            <a:spLocks noGrp="1"/>
          </p:cNvSpPr>
          <p:nvPr>
            <p:ph/>
          </p:nvPr>
        </p:nvSpPr>
        <p:spPr>
          <a:xfrm>
            <a:off x="457200" y="274638"/>
            <a:ext cx="8229600" cy="5675312"/>
          </a:xfrm>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971550" y="274638"/>
            <a:ext cx="7272338"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412875"/>
            <a:ext cx="8229600" cy="453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pic>
        <p:nvPicPr>
          <p:cNvPr id="1028" name="6 Imagen"/>
          <p:cNvPicPr>
            <a:picLocks noChangeAspect="1"/>
          </p:cNvPicPr>
          <p:nvPr userDrawn="1"/>
        </p:nvPicPr>
        <p:blipFill>
          <a:blip r:embed="rId10" cstate="print"/>
          <a:srcRect/>
          <a:stretch>
            <a:fillRect/>
          </a:stretch>
        </p:blipFill>
        <p:spPr bwMode="auto">
          <a:xfrm>
            <a:off x="6732588" y="6237288"/>
            <a:ext cx="1658937" cy="423862"/>
          </a:xfrm>
          <a:prstGeom prst="rect">
            <a:avLst/>
          </a:prstGeom>
          <a:noFill/>
          <a:ln w="9525">
            <a:noFill/>
            <a:miter lim="800000"/>
            <a:headEnd/>
            <a:tailEnd/>
          </a:ln>
        </p:spPr>
      </p:pic>
      <p:sp>
        <p:nvSpPr>
          <p:cNvPr id="10" name="9 CuadroTexto"/>
          <p:cNvSpPr txBox="1"/>
          <p:nvPr userDrawn="1"/>
        </p:nvSpPr>
        <p:spPr>
          <a:xfrm>
            <a:off x="468313" y="6254750"/>
            <a:ext cx="4032250" cy="276225"/>
          </a:xfrm>
          <a:prstGeom prst="rect">
            <a:avLst/>
          </a:prstGeom>
          <a:noFill/>
        </p:spPr>
        <p:txBody>
          <a:bodyPr>
            <a:spAutoFit/>
          </a:bodyPr>
          <a:lstStyle/>
          <a:p>
            <a:pPr algn="ctr" fontAlgn="auto">
              <a:spcBef>
                <a:spcPts val="0"/>
              </a:spcBef>
              <a:spcAft>
                <a:spcPts val="0"/>
              </a:spcAft>
              <a:defRPr/>
            </a:pPr>
            <a:r>
              <a:rPr lang="es-ES" sz="1200" dirty="0" smtClean="0">
                <a:solidFill>
                  <a:srgbClr val="FF9900"/>
                </a:solidFill>
                <a:latin typeface="+mn-lt"/>
              </a:rPr>
              <a:t>Biblioteca</a:t>
            </a:r>
            <a:r>
              <a:rPr lang="es-ES" sz="1200" baseline="0" dirty="0" smtClean="0">
                <a:solidFill>
                  <a:srgbClr val="FF9900"/>
                </a:solidFill>
                <a:latin typeface="+mn-lt"/>
              </a:rPr>
              <a:t> de Ciencias Económicas y Empresariales</a:t>
            </a:r>
            <a:endParaRPr lang="es-ES" sz="1200" dirty="0">
              <a:solidFill>
                <a:srgbClr val="FF9900"/>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rtl="0" eaLnBrk="0" fontAlgn="base" hangingPunct="0">
        <a:spcBef>
          <a:spcPct val="0"/>
        </a:spcBef>
        <a:spcAft>
          <a:spcPct val="0"/>
        </a:spcAft>
        <a:defRPr sz="3200" b="1" kern="1200">
          <a:solidFill>
            <a:srgbClr val="F67136"/>
          </a:solidFill>
          <a:latin typeface="+mj-lt"/>
          <a:ea typeface="+mj-ea"/>
          <a:cs typeface="+mj-cs"/>
        </a:defRPr>
      </a:lvl1pPr>
      <a:lvl2pPr algn="ctr" rtl="0" eaLnBrk="0" fontAlgn="base" hangingPunct="0">
        <a:spcBef>
          <a:spcPct val="0"/>
        </a:spcBef>
        <a:spcAft>
          <a:spcPct val="0"/>
        </a:spcAft>
        <a:defRPr sz="3200" b="1">
          <a:solidFill>
            <a:srgbClr val="F67136"/>
          </a:solidFill>
          <a:latin typeface="Calibri" pitchFamily="34" charset="0"/>
        </a:defRPr>
      </a:lvl2pPr>
      <a:lvl3pPr algn="ctr" rtl="0" eaLnBrk="0" fontAlgn="base" hangingPunct="0">
        <a:spcBef>
          <a:spcPct val="0"/>
        </a:spcBef>
        <a:spcAft>
          <a:spcPct val="0"/>
        </a:spcAft>
        <a:defRPr sz="3200" b="1">
          <a:solidFill>
            <a:srgbClr val="F67136"/>
          </a:solidFill>
          <a:latin typeface="Calibri" pitchFamily="34" charset="0"/>
        </a:defRPr>
      </a:lvl3pPr>
      <a:lvl4pPr algn="ctr" rtl="0" eaLnBrk="0" fontAlgn="base" hangingPunct="0">
        <a:spcBef>
          <a:spcPct val="0"/>
        </a:spcBef>
        <a:spcAft>
          <a:spcPct val="0"/>
        </a:spcAft>
        <a:defRPr sz="3200" b="1">
          <a:solidFill>
            <a:srgbClr val="F67136"/>
          </a:solidFill>
          <a:latin typeface="Calibri" pitchFamily="34" charset="0"/>
        </a:defRPr>
      </a:lvl4pPr>
      <a:lvl5pPr algn="ctr" rtl="0" eaLnBrk="0" fontAlgn="base" hangingPunct="0">
        <a:spcBef>
          <a:spcPct val="0"/>
        </a:spcBef>
        <a:spcAft>
          <a:spcPct val="0"/>
        </a:spcAft>
        <a:defRPr sz="3200" b="1">
          <a:solidFill>
            <a:srgbClr val="F67136"/>
          </a:solidFill>
          <a:latin typeface="Calibri" pitchFamily="34" charset="0"/>
        </a:defRPr>
      </a:lvl5pPr>
      <a:lvl6pPr marL="457200" algn="ctr" rtl="0" fontAlgn="base">
        <a:spcBef>
          <a:spcPct val="0"/>
        </a:spcBef>
        <a:spcAft>
          <a:spcPct val="0"/>
        </a:spcAft>
        <a:defRPr sz="3200" b="1">
          <a:solidFill>
            <a:srgbClr val="F67136"/>
          </a:solidFill>
          <a:latin typeface="Calibri" pitchFamily="34" charset="0"/>
        </a:defRPr>
      </a:lvl6pPr>
      <a:lvl7pPr marL="914400" algn="ctr" rtl="0" fontAlgn="base">
        <a:spcBef>
          <a:spcPct val="0"/>
        </a:spcBef>
        <a:spcAft>
          <a:spcPct val="0"/>
        </a:spcAft>
        <a:defRPr sz="3200" b="1">
          <a:solidFill>
            <a:srgbClr val="F67136"/>
          </a:solidFill>
          <a:latin typeface="Calibri" pitchFamily="34" charset="0"/>
        </a:defRPr>
      </a:lvl7pPr>
      <a:lvl8pPr marL="1371600" algn="ctr" rtl="0" fontAlgn="base">
        <a:spcBef>
          <a:spcPct val="0"/>
        </a:spcBef>
        <a:spcAft>
          <a:spcPct val="0"/>
        </a:spcAft>
        <a:defRPr sz="3200" b="1">
          <a:solidFill>
            <a:srgbClr val="F67136"/>
          </a:solidFill>
          <a:latin typeface="Calibri" pitchFamily="34" charset="0"/>
        </a:defRPr>
      </a:lvl8pPr>
      <a:lvl9pPr marL="1828800" algn="ctr" rtl="0" fontAlgn="base">
        <a:spcBef>
          <a:spcPct val="0"/>
        </a:spcBef>
        <a:spcAft>
          <a:spcPct val="0"/>
        </a:spcAft>
        <a:defRPr sz="3200" b="1">
          <a:solidFill>
            <a:srgbClr val="F67136"/>
          </a:solidFill>
          <a:latin typeface="Calibri" pitchFamily="34" charset="0"/>
        </a:defRPr>
      </a:lvl9pPr>
    </p:titleStyle>
    <p:bodyStyle>
      <a:lvl1pPr marL="342900" indent="-342900" algn="l" rtl="0" eaLnBrk="0" fontAlgn="base" hangingPunct="0">
        <a:spcBef>
          <a:spcPct val="20000"/>
        </a:spcBef>
        <a:spcAft>
          <a:spcPct val="0"/>
        </a:spcAft>
        <a:buClr>
          <a:srgbClr val="F67136"/>
        </a:buClr>
        <a:buSzPct val="60000"/>
        <a:buFont typeface="Wingdings" pitchFamily="2" charset="2"/>
        <a:buChar char="q"/>
        <a:defRPr sz="2800" kern="1200">
          <a:solidFill>
            <a:srgbClr val="404040"/>
          </a:solidFill>
          <a:latin typeface="+mn-lt"/>
          <a:ea typeface="+mn-ea"/>
          <a:cs typeface="+mn-cs"/>
        </a:defRPr>
      </a:lvl1pPr>
      <a:lvl2pPr marL="742950" indent="-285750" algn="l" rtl="0" eaLnBrk="0" fontAlgn="base" hangingPunct="0">
        <a:spcBef>
          <a:spcPct val="20000"/>
        </a:spcBef>
        <a:spcAft>
          <a:spcPct val="0"/>
        </a:spcAft>
        <a:buClr>
          <a:srgbClr val="C00000"/>
        </a:buClr>
        <a:buSzPct val="60000"/>
        <a:buFont typeface="Wingdings" pitchFamily="2" charset="2"/>
        <a:buChar char="q"/>
        <a:defRPr sz="2600" kern="1200">
          <a:solidFill>
            <a:srgbClr val="404040"/>
          </a:solidFill>
          <a:latin typeface="+mn-lt"/>
          <a:ea typeface="+mn-ea"/>
          <a:cs typeface="+mn-cs"/>
        </a:defRPr>
      </a:lvl2pPr>
      <a:lvl3pPr marL="1143000" indent="-228600" algn="l" rtl="0" eaLnBrk="0" fontAlgn="base" hangingPunct="0">
        <a:spcBef>
          <a:spcPct val="20000"/>
        </a:spcBef>
        <a:spcAft>
          <a:spcPct val="0"/>
        </a:spcAft>
        <a:buClr>
          <a:srgbClr val="FFC000"/>
        </a:buClr>
        <a:buSzPct val="60000"/>
        <a:buFont typeface="Wingdings" pitchFamily="2" charset="2"/>
        <a:buChar char="q"/>
        <a:defRPr sz="2400" kern="1200">
          <a:solidFill>
            <a:srgbClr val="404040"/>
          </a:solidFill>
          <a:latin typeface="+mn-lt"/>
          <a:ea typeface="+mn-ea"/>
          <a:cs typeface="+mn-cs"/>
        </a:defRPr>
      </a:lvl3pPr>
      <a:lvl4pPr marL="1600200" indent="-228600" algn="l" rtl="0" eaLnBrk="0" fontAlgn="base" hangingPunct="0">
        <a:spcBef>
          <a:spcPct val="20000"/>
        </a:spcBef>
        <a:spcAft>
          <a:spcPct val="0"/>
        </a:spcAft>
        <a:buClr>
          <a:srgbClr val="B46F36"/>
        </a:buClr>
        <a:buSzPct val="60000"/>
        <a:buFont typeface="Wingdings" pitchFamily="2" charset="2"/>
        <a:buChar char="q"/>
        <a:defRPr sz="2200" kern="1200">
          <a:solidFill>
            <a:srgbClr val="404040"/>
          </a:solidFill>
          <a:latin typeface="+mn-lt"/>
          <a:ea typeface="+mn-ea"/>
          <a:cs typeface="+mn-cs"/>
        </a:defRPr>
      </a:lvl4pPr>
      <a:lvl5pPr marL="2057400" indent="-228600" algn="l" rtl="0" eaLnBrk="0" fontAlgn="base" hangingPunct="0">
        <a:spcBef>
          <a:spcPct val="20000"/>
        </a:spcBef>
        <a:spcAft>
          <a:spcPct val="0"/>
        </a:spcAft>
        <a:buClr>
          <a:srgbClr val="595959"/>
        </a:buClr>
        <a:buSzPct val="60000"/>
        <a:buFont typeface="Wingdings" pitchFamily="2" charset="2"/>
        <a:buChar char="q"/>
        <a:defRPr sz="2000" kern="1200">
          <a:solidFill>
            <a:srgbClr val="40404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es/imgres?um=1&amp;hl=es&amp;sa=N&amp;rls=com.microsoft:es-es:IE-SearchBox&amp;rlz=1I7SUNA&amp;biw=1024&amp;bih=571&amp;tbm=isch&amp;tbnid=eJ2y99wcUG9HGM:&amp;imgrefurl=http://www.dravillanueva.com/blog/aprende-a-usar-el-rss-para-suscribirte-a-un-blog/&amp;docid=_dlet3JAoIZwqM&amp;imgurl=http://www.dravillanueva.com/blog/wp-content/uploads/2011/10/RSS.jpg&amp;w=350&amp;h=559&amp;ei=MCJXUPynDpSIhQfKn4GYCA&amp;zoom=1&amp;iact=hc&amp;vpx=416&amp;vpy=41&amp;dur=313&amp;hovh=284&amp;hovw=178&amp;tx=101&amp;ty=133&amp;sig=118170083077092493629&amp;page=1&amp;tbnh=117&amp;tbnw=73&amp;start=0&amp;ndsp=18&amp;ved=1t:429,r:8,s:0,i:9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EhjhxqGUIo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buc_cee@ucm.e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core.sim.ucm.es/iii/cas/login?service=https://cisne.sim.ucm.es:443/patroninfo~S9*spi/IIITICKET&amp;lang=spi&amp;scope=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11560" y="980728"/>
            <a:ext cx="7956550" cy="2448272"/>
          </a:xfrm>
        </p:spPr>
        <p:txBody>
          <a:bodyPr rtlCol="0">
            <a:normAutofit fontScale="90000"/>
          </a:bodyPr>
          <a:lstStyle/>
          <a:p>
            <a:pPr eaLnBrk="1" fontAlgn="auto" hangingPunct="1">
              <a:spcAft>
                <a:spcPts val="0"/>
              </a:spcAft>
              <a:defRPr/>
            </a:pPr>
            <a:r>
              <a:rPr lang="es-ES" dirty="0" smtClean="0"/>
              <a:t/>
            </a:r>
            <a:br>
              <a:rPr lang="es-ES" dirty="0" smtClean="0"/>
            </a:br>
            <a:r>
              <a:rPr lang="es-ES" sz="4000" dirty="0" smtClean="0"/>
              <a:t>Gestor bibliográfico </a:t>
            </a:r>
            <a:r>
              <a:rPr lang="es-ES" sz="4000" dirty="0" err="1" smtClean="0"/>
              <a:t>Refwork</a:t>
            </a:r>
            <a:r>
              <a:rPr lang="es-ES" sz="4000" dirty="0" smtClean="0"/>
              <a:t/>
            </a:r>
            <a:br>
              <a:rPr lang="es-ES" sz="4000" dirty="0" smtClean="0"/>
            </a:br>
            <a:r>
              <a:rPr lang="es-ES" dirty="0" smtClean="0"/>
              <a:t/>
            </a:r>
            <a:br>
              <a:rPr lang="es-ES" dirty="0" smtClean="0"/>
            </a:br>
            <a:r>
              <a:rPr lang="es-ES" dirty="0" smtClean="0"/>
              <a:t>Sesión de formación para estudiantes del Máster de Comercio </a:t>
            </a:r>
            <a:r>
              <a:rPr lang="es-ES" dirty="0" err="1" smtClean="0"/>
              <a:t>Intenacional</a:t>
            </a:r>
            <a:r>
              <a:rPr lang="es-ES" dirty="0"/>
              <a:t/>
            </a:r>
            <a:br>
              <a:rPr lang="es-ES" dirty="0"/>
            </a:br>
            <a:r>
              <a:rPr lang="es-ES" dirty="0" smtClean="0"/>
              <a:t>2016</a:t>
            </a:r>
            <a:br>
              <a:rPr lang="es-ES" dirty="0" smtClean="0"/>
            </a:br>
            <a:endParaRPr lang="es-ES" dirty="0"/>
          </a:p>
        </p:txBody>
      </p:sp>
      <p:pic>
        <p:nvPicPr>
          <p:cNvPr id="9" name="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3933056"/>
            <a:ext cx="9144000" cy="15841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pPr eaLnBrk="1" hangingPunct="1"/>
            <a:r>
              <a:rPr lang="es-ES_tradnl" smtClean="0"/>
              <a:t>CREAR CARPETAS</a:t>
            </a:r>
            <a:endParaRPr lang="es-ES" smtClean="0"/>
          </a:p>
        </p:txBody>
      </p:sp>
      <p:pic>
        <p:nvPicPr>
          <p:cNvPr id="19458" name="Picture 11"/>
          <p:cNvPicPr>
            <a:picLocks noGrp="1" noChangeAspect="1" noChangeArrowheads="1"/>
          </p:cNvPicPr>
          <p:nvPr>
            <p:ph idx="1"/>
          </p:nvPr>
        </p:nvPicPr>
        <p:blipFill>
          <a:blip r:embed="rId3" cstate="print"/>
          <a:srcRect/>
          <a:stretch>
            <a:fillRect/>
          </a:stretch>
        </p:blipFill>
        <p:spPr>
          <a:xfrm>
            <a:off x="457200" y="1268413"/>
            <a:ext cx="8229600" cy="4384675"/>
          </a:xfrm>
        </p:spPr>
      </p:pic>
      <p:sp>
        <p:nvSpPr>
          <p:cNvPr id="6" name="AutoShape 9"/>
          <p:cNvSpPr>
            <a:spLocks noChangeArrowheads="1"/>
          </p:cNvSpPr>
          <p:nvPr/>
        </p:nvSpPr>
        <p:spPr bwMode="auto">
          <a:xfrm>
            <a:off x="4572000" y="2076450"/>
            <a:ext cx="1800225" cy="792163"/>
          </a:xfrm>
          <a:prstGeom prst="wedgeRoundRectCallout">
            <a:avLst>
              <a:gd name="adj1" fmla="val 76523"/>
              <a:gd name="adj2" fmla="val 81861"/>
              <a:gd name="adj3" fmla="val 16667"/>
            </a:avLst>
          </a:prstGeom>
          <a:solidFill>
            <a:schemeClr val="bg1"/>
          </a:solidFill>
          <a:ln w="6350">
            <a:solidFill>
              <a:schemeClr val="tx1"/>
            </a:solidFill>
            <a:miter lim="800000"/>
            <a:headEnd/>
            <a:tailEnd/>
          </a:ln>
        </p:spPr>
        <p:txBody>
          <a:bodyPr/>
          <a:lstStyle/>
          <a:p>
            <a:pPr algn="ctr" fontAlgn="auto">
              <a:lnSpc>
                <a:spcPct val="80000"/>
              </a:lnSpc>
              <a:spcBef>
                <a:spcPct val="20000"/>
              </a:spcBef>
              <a:spcAft>
                <a:spcPts val="0"/>
              </a:spcAft>
              <a:buClr>
                <a:srgbClr val="FF603B"/>
              </a:buClr>
              <a:buFont typeface="Wingdings" pitchFamily="2" charset="2"/>
              <a:buNone/>
              <a:defRPr/>
            </a:pPr>
            <a:r>
              <a:rPr lang="es-ES" sz="1600">
                <a:latin typeface="+mn-lt"/>
              </a:rPr>
              <a:t>Carpetas creadas por RefWorks</a:t>
            </a:r>
          </a:p>
        </p:txBody>
      </p:sp>
      <p:sp>
        <p:nvSpPr>
          <p:cNvPr id="7" name="14 Rectángulo"/>
          <p:cNvSpPr>
            <a:spLocks noChangeArrowheads="1"/>
          </p:cNvSpPr>
          <p:nvPr/>
        </p:nvSpPr>
        <p:spPr bwMode="auto">
          <a:xfrm>
            <a:off x="7092950" y="2781300"/>
            <a:ext cx="1582738" cy="704850"/>
          </a:xfrm>
          <a:prstGeom prst="rect">
            <a:avLst/>
          </a:prstGeom>
          <a:noFill/>
          <a:ln w="28575" algn="ctr">
            <a:solidFill>
              <a:schemeClr val="accent2">
                <a:lumMod val="75000"/>
              </a:schemeClr>
            </a:solidFill>
            <a:round/>
            <a:headEnd/>
            <a:tailEnd/>
          </a:ln>
        </p:spPr>
        <p:txBody>
          <a:bodyPr/>
          <a:lstStyle/>
          <a:p>
            <a:pPr fontAlgn="auto">
              <a:lnSpc>
                <a:spcPct val="80000"/>
              </a:lnSpc>
              <a:spcBef>
                <a:spcPct val="20000"/>
              </a:spcBef>
              <a:spcAft>
                <a:spcPts val="0"/>
              </a:spcAft>
              <a:buClr>
                <a:srgbClr val="FF603B"/>
              </a:buClr>
              <a:buFont typeface="Wingdings" pitchFamily="2" charset="2"/>
              <a:buNone/>
              <a:defRPr/>
            </a:pPr>
            <a:endParaRPr lang="es-ES">
              <a:latin typeface="+mn-lt"/>
            </a:endParaRPr>
          </a:p>
        </p:txBody>
      </p:sp>
      <p:sp>
        <p:nvSpPr>
          <p:cNvPr id="8" name="AutoShape 9"/>
          <p:cNvSpPr>
            <a:spLocks noChangeArrowheads="1"/>
          </p:cNvSpPr>
          <p:nvPr/>
        </p:nvSpPr>
        <p:spPr bwMode="auto">
          <a:xfrm>
            <a:off x="4859338" y="4884738"/>
            <a:ext cx="1728787" cy="792162"/>
          </a:xfrm>
          <a:prstGeom prst="wedgeRoundRectCallout">
            <a:avLst>
              <a:gd name="adj1" fmla="val 75685"/>
              <a:gd name="adj2" fmla="val -172644"/>
              <a:gd name="adj3" fmla="val 16667"/>
            </a:avLst>
          </a:prstGeom>
          <a:solidFill>
            <a:schemeClr val="bg1"/>
          </a:solidFill>
          <a:ln w="6350">
            <a:solidFill>
              <a:schemeClr val="tx1"/>
            </a:solidFill>
            <a:miter lim="800000"/>
            <a:headEnd/>
            <a:tailEnd/>
          </a:ln>
        </p:spPr>
        <p:txBody>
          <a:bodyPr/>
          <a:lstStyle/>
          <a:p>
            <a:pPr algn="ctr" fontAlgn="auto">
              <a:lnSpc>
                <a:spcPct val="80000"/>
              </a:lnSpc>
              <a:spcBef>
                <a:spcPct val="20000"/>
              </a:spcBef>
              <a:spcAft>
                <a:spcPts val="0"/>
              </a:spcAft>
              <a:buClr>
                <a:srgbClr val="FF603B"/>
              </a:buClr>
              <a:buFont typeface="Wingdings" pitchFamily="2" charset="2"/>
              <a:buNone/>
              <a:defRPr/>
            </a:pPr>
            <a:r>
              <a:rPr lang="es-ES" sz="1600">
                <a:latin typeface="+mn-lt"/>
              </a:rPr>
              <a:t>Carpetas creadas por el usuario</a:t>
            </a:r>
          </a:p>
        </p:txBody>
      </p:sp>
      <p:sp>
        <p:nvSpPr>
          <p:cNvPr id="9" name="14 Rectángulo"/>
          <p:cNvSpPr>
            <a:spLocks noChangeArrowheads="1"/>
          </p:cNvSpPr>
          <p:nvPr/>
        </p:nvSpPr>
        <p:spPr bwMode="auto">
          <a:xfrm>
            <a:off x="7092950" y="3486150"/>
            <a:ext cx="1582738" cy="663575"/>
          </a:xfrm>
          <a:prstGeom prst="rect">
            <a:avLst/>
          </a:prstGeom>
          <a:noFill/>
          <a:ln w="28575" algn="ctr">
            <a:solidFill>
              <a:schemeClr val="accent2">
                <a:lumMod val="75000"/>
              </a:schemeClr>
            </a:solidFill>
            <a:round/>
            <a:headEnd/>
            <a:tailEnd/>
          </a:ln>
        </p:spPr>
        <p:txBody>
          <a:bodyPr/>
          <a:lstStyle/>
          <a:p>
            <a:pPr fontAlgn="auto">
              <a:lnSpc>
                <a:spcPct val="80000"/>
              </a:lnSpc>
              <a:spcBef>
                <a:spcPct val="20000"/>
              </a:spcBef>
              <a:spcAft>
                <a:spcPts val="0"/>
              </a:spcAft>
              <a:buClr>
                <a:srgbClr val="FF603B"/>
              </a:buClr>
              <a:buFont typeface="Wingdings" pitchFamily="2" charset="2"/>
              <a:buNone/>
              <a:defRPr/>
            </a:pPr>
            <a:endParaRPr lang="es-ES">
              <a:latin typeface="+mn-lt"/>
            </a:endParaRPr>
          </a:p>
        </p:txBody>
      </p:sp>
      <p:sp>
        <p:nvSpPr>
          <p:cNvPr id="10" name="Oval 5"/>
          <p:cNvSpPr>
            <a:spLocks noChangeArrowheads="1"/>
          </p:cNvSpPr>
          <p:nvPr/>
        </p:nvSpPr>
        <p:spPr bwMode="auto">
          <a:xfrm>
            <a:off x="395288" y="1571625"/>
            <a:ext cx="1154112" cy="433388"/>
          </a:xfrm>
          <a:prstGeom prst="ellipse">
            <a:avLst/>
          </a:prstGeom>
          <a:noFill/>
          <a:ln w="25400">
            <a:solidFill>
              <a:schemeClr val="accent2">
                <a:lumMod val="75000"/>
              </a:schemeClr>
            </a:solidFill>
            <a:round/>
            <a:headEnd/>
            <a:tailEnd/>
          </a:ln>
        </p:spPr>
        <p:txBody>
          <a:bodyPr wrap="none" anchor="ctr"/>
          <a:lstStyle/>
          <a:p>
            <a:pPr fontAlgn="auto">
              <a:lnSpc>
                <a:spcPct val="80000"/>
              </a:lnSpc>
              <a:spcBef>
                <a:spcPct val="20000"/>
              </a:spcBef>
              <a:spcAft>
                <a:spcPts val="0"/>
              </a:spcAft>
              <a:buClr>
                <a:srgbClr val="FF603B"/>
              </a:buClr>
              <a:buFont typeface="Wingdings" pitchFamily="2" charset="2"/>
              <a:buNone/>
              <a:defRPr/>
            </a:pPr>
            <a:endParaRPr lang="es-ES">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pPr eaLnBrk="1" hangingPunct="1"/>
            <a:r>
              <a:rPr lang="es-ES" smtClean="0"/>
              <a:t>IMPORTAR DATOS</a:t>
            </a:r>
          </a:p>
        </p:txBody>
      </p:sp>
      <p:sp>
        <p:nvSpPr>
          <p:cNvPr id="4" name="Rectangle 3"/>
          <p:cNvSpPr>
            <a:spLocks noGrp="1" noChangeArrowheads="1"/>
          </p:cNvSpPr>
          <p:nvPr>
            <p:ph idx="1"/>
          </p:nvPr>
        </p:nvSpPr>
        <p:spPr>
          <a:xfrm>
            <a:off x="457200" y="1341438"/>
            <a:ext cx="8229600" cy="4784725"/>
          </a:xfrm>
        </p:spPr>
        <p:txBody>
          <a:bodyPr>
            <a:normAutofit/>
          </a:bodyPr>
          <a:lstStyle/>
          <a:p>
            <a:pPr marL="457200" indent="-457200" algn="just" eaLnBrk="1" hangingPunct="1">
              <a:buClrTx/>
              <a:buFont typeface="Calibri" pitchFamily="34" charset="0"/>
              <a:buAutoNum type="arabicPeriod"/>
            </a:pPr>
            <a:r>
              <a:rPr lang="es-ES" sz="2000" smtClean="0"/>
              <a:t>De forma Manual:</a:t>
            </a:r>
          </a:p>
          <a:p>
            <a:pPr marL="857250" lvl="1" indent="-457200" algn="just" eaLnBrk="1" hangingPunct="1">
              <a:buClr>
                <a:srgbClr val="FF603B"/>
              </a:buClr>
            </a:pPr>
            <a:r>
              <a:rPr lang="es-ES" sz="1800" smtClean="0"/>
              <a:t>Ir a Referencias y a Añadir Nueva.</a:t>
            </a:r>
          </a:p>
          <a:p>
            <a:pPr marL="857250" lvl="1" indent="-457200" algn="just" eaLnBrk="1" hangingPunct="1">
              <a:buClr>
                <a:srgbClr val="FF603B"/>
              </a:buClr>
            </a:pPr>
            <a:r>
              <a:rPr lang="es-ES" sz="1800" smtClean="0"/>
              <a:t>Se abrirá un formulario con los campos de la referencia.</a:t>
            </a:r>
          </a:p>
          <a:p>
            <a:pPr marL="857250" lvl="1" indent="-457200" algn="just" eaLnBrk="1" hangingPunct="1">
              <a:buClr>
                <a:srgbClr val="FF603B"/>
              </a:buClr>
            </a:pPr>
            <a:r>
              <a:rPr lang="es-ES" sz="1800" smtClean="0"/>
              <a:t>Seleccionar Guardar para archivarla en una carpeta personal o Guardar y Agregar nueva  para abrir otro formulario.</a:t>
            </a:r>
          </a:p>
          <a:p>
            <a:pPr marL="457200" indent="-457200" eaLnBrk="1" hangingPunct="1">
              <a:buClrTx/>
              <a:buFont typeface="Wingdings" pitchFamily="2" charset="2"/>
              <a:buNone/>
            </a:pPr>
            <a:r>
              <a:rPr lang="es-ES" sz="1600" smtClean="0"/>
              <a:t> </a:t>
            </a:r>
          </a:p>
          <a:p>
            <a:pPr marL="457200" indent="-457200" eaLnBrk="1" hangingPunct="1"/>
            <a:endParaRPr lang="es-ES" smtClean="0"/>
          </a:p>
        </p:txBody>
      </p:sp>
      <p:sp>
        <p:nvSpPr>
          <p:cNvPr id="22531" name="Rectangle 8"/>
          <p:cNvSpPr>
            <a:spLocks noChangeArrowheads="1"/>
          </p:cNvSpPr>
          <p:nvPr/>
        </p:nvSpPr>
        <p:spPr bwMode="auto">
          <a:xfrm>
            <a:off x="611188" y="3068638"/>
            <a:ext cx="7921625" cy="3240087"/>
          </a:xfrm>
          <a:prstGeom prst="rect">
            <a:avLst/>
          </a:prstGeom>
          <a:noFill/>
          <a:ln w="25400">
            <a:solidFill>
              <a:srgbClr val="969696"/>
            </a:solidFill>
            <a:miter lim="800000"/>
            <a:headEnd/>
            <a:tailEnd/>
          </a:ln>
        </p:spPr>
        <p:txBody>
          <a:bodyPr wrap="none" anchor="ctr"/>
          <a:lstStyle/>
          <a:p>
            <a:pPr>
              <a:lnSpc>
                <a:spcPct val="80000"/>
              </a:lnSpc>
              <a:spcBef>
                <a:spcPct val="20000"/>
              </a:spcBef>
              <a:buClr>
                <a:srgbClr val="FF603B"/>
              </a:buClr>
              <a:buFont typeface="Wingdings" pitchFamily="2" charset="2"/>
              <a:buNone/>
            </a:pPr>
            <a:endParaRPr lang="es-ES">
              <a:latin typeface="Calibri" pitchFamily="34" charset="0"/>
            </a:endParaRPr>
          </a:p>
        </p:txBody>
      </p:sp>
      <p:pic>
        <p:nvPicPr>
          <p:cNvPr id="22532" name="Picture 5"/>
          <p:cNvPicPr>
            <a:picLocks noChangeAspect="1" noChangeArrowheads="1"/>
          </p:cNvPicPr>
          <p:nvPr/>
        </p:nvPicPr>
        <p:blipFill>
          <a:blip r:embed="rId3" cstate="print"/>
          <a:srcRect l="3906" t="23885" r="5380" b="32022"/>
          <a:stretch>
            <a:fillRect/>
          </a:stretch>
        </p:blipFill>
        <p:spPr bwMode="auto">
          <a:xfrm>
            <a:off x="611188" y="3068638"/>
            <a:ext cx="7921625" cy="1439862"/>
          </a:xfrm>
          <a:prstGeom prst="rect">
            <a:avLst/>
          </a:prstGeom>
          <a:noFill/>
          <a:ln w="9525">
            <a:noFill/>
            <a:miter lim="800000"/>
            <a:headEnd/>
            <a:tailEnd/>
          </a:ln>
        </p:spPr>
      </p:pic>
      <p:pic>
        <p:nvPicPr>
          <p:cNvPr id="22533" name="Picture 4"/>
          <p:cNvPicPr>
            <a:picLocks noChangeAspect="1" noChangeArrowheads="1"/>
          </p:cNvPicPr>
          <p:nvPr/>
        </p:nvPicPr>
        <p:blipFill>
          <a:blip r:embed="rId4" cstate="print"/>
          <a:srcRect l="8034" t="19875" r="12764" b="9525"/>
          <a:stretch>
            <a:fillRect/>
          </a:stretch>
        </p:blipFill>
        <p:spPr bwMode="auto">
          <a:xfrm>
            <a:off x="611188" y="4508500"/>
            <a:ext cx="7848600" cy="1800225"/>
          </a:xfrm>
          <a:prstGeom prst="rect">
            <a:avLst/>
          </a:prstGeom>
          <a:noFill/>
          <a:ln w="9525">
            <a:noFill/>
            <a:miter lim="800000"/>
            <a:headEnd/>
            <a:tailEnd/>
          </a:ln>
        </p:spPr>
      </p:pic>
      <p:sp>
        <p:nvSpPr>
          <p:cNvPr id="8" name="AutoShape 9"/>
          <p:cNvSpPr>
            <a:spLocks noChangeArrowheads="1"/>
          </p:cNvSpPr>
          <p:nvPr/>
        </p:nvSpPr>
        <p:spPr bwMode="auto">
          <a:xfrm>
            <a:off x="3924300" y="5732463"/>
            <a:ext cx="4176713" cy="503237"/>
          </a:xfrm>
          <a:prstGeom prst="wedgeRoundRectCallout">
            <a:avLst>
              <a:gd name="adj1" fmla="val 282"/>
              <a:gd name="adj2" fmla="val -115977"/>
              <a:gd name="adj3" fmla="val 16667"/>
            </a:avLst>
          </a:prstGeom>
          <a:solidFill>
            <a:schemeClr val="bg1"/>
          </a:solidFill>
          <a:ln w="6350">
            <a:solidFill>
              <a:schemeClr val="tx1"/>
            </a:solidFill>
            <a:miter lim="800000"/>
            <a:headEnd/>
            <a:tailEnd/>
          </a:ln>
        </p:spPr>
        <p:txBody>
          <a:bodyPr/>
          <a:lstStyle/>
          <a:p>
            <a:pPr algn="ctr" fontAlgn="auto">
              <a:lnSpc>
                <a:spcPct val="80000"/>
              </a:lnSpc>
              <a:spcBef>
                <a:spcPct val="20000"/>
              </a:spcBef>
              <a:spcAft>
                <a:spcPts val="0"/>
              </a:spcAft>
              <a:buClr>
                <a:srgbClr val="FF603B"/>
              </a:buClr>
              <a:buFont typeface="Wingdings" pitchFamily="2" charset="2"/>
              <a:buNone/>
              <a:defRPr/>
            </a:pPr>
            <a:r>
              <a:rPr lang="es-ES" sz="1600">
                <a:latin typeface="+mn-lt"/>
              </a:rPr>
              <a:t>Adjuntar archivos en Examinar y  Agregar adjunto.</a:t>
            </a:r>
          </a:p>
        </p:txBody>
      </p:sp>
      <p:sp>
        <p:nvSpPr>
          <p:cNvPr id="15366" name="Oval 6"/>
          <p:cNvSpPr>
            <a:spLocks noChangeArrowheads="1"/>
          </p:cNvSpPr>
          <p:nvPr/>
        </p:nvSpPr>
        <p:spPr bwMode="auto">
          <a:xfrm>
            <a:off x="539750" y="3500438"/>
            <a:ext cx="1079500" cy="431800"/>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F603B"/>
                </a:solidFill>
                <a:latin typeface="Calibri" pitchFamily="34" charset="0"/>
              </a:rPr>
              <a:t>CREAR LA BASE DE DATOS: </a:t>
            </a:r>
            <a:br>
              <a:rPr lang="es-ES_tradnl" sz="2600" b="1">
                <a:solidFill>
                  <a:srgbClr val="FF603B"/>
                </a:solidFill>
                <a:latin typeface="Calibri" pitchFamily="34" charset="0"/>
              </a:rPr>
            </a:br>
            <a:r>
              <a:rPr lang="es-ES_tradnl" sz="2600" b="1">
                <a:solidFill>
                  <a:srgbClr val="FF603B"/>
                </a:solidFill>
                <a:latin typeface="Calibri" pitchFamily="34" charset="0"/>
              </a:rPr>
              <a:t>INTRODUCCIÓN DE REFERENCIAS BIBLIOGRÁFICAS</a:t>
            </a:r>
            <a:endParaRPr lang="es-ES" sz="2600" b="1">
              <a:solidFill>
                <a:srgbClr val="FF603B"/>
              </a:solidFill>
              <a:latin typeface="Calibri" pitchFamily="34" charset="0"/>
            </a:endParaRPr>
          </a:p>
        </p:txBody>
      </p:sp>
      <p:sp>
        <p:nvSpPr>
          <p:cNvPr id="23554" name="Rectangle 3"/>
          <p:cNvSpPr>
            <a:spLocks noChangeArrowheads="1"/>
          </p:cNvSpPr>
          <p:nvPr/>
        </p:nvSpPr>
        <p:spPr bwMode="auto">
          <a:xfrm>
            <a:off x="457200" y="1412875"/>
            <a:ext cx="8229600" cy="1081088"/>
          </a:xfrm>
          <a:prstGeom prst="rect">
            <a:avLst/>
          </a:prstGeom>
          <a:noFill/>
          <a:ln w="9525">
            <a:noFill/>
            <a:miter lim="800000"/>
            <a:headEnd/>
            <a:tailEnd/>
          </a:ln>
        </p:spPr>
        <p:txBody>
          <a:bodyPr/>
          <a:lstStyle/>
          <a:p>
            <a:pPr marL="533400" indent="-533400">
              <a:spcBef>
                <a:spcPct val="20000"/>
              </a:spcBef>
              <a:buSzPct val="60000"/>
              <a:buFont typeface="Arial" charset="0"/>
              <a:buAutoNum type="arabicPeriod" startAt="2"/>
            </a:pPr>
            <a:r>
              <a:rPr lang="es-ES" sz="2000">
                <a:solidFill>
                  <a:srgbClr val="404040"/>
                </a:solidFill>
                <a:latin typeface="Calibri" pitchFamily="34" charset="0"/>
              </a:rPr>
              <a:t>Directamente:</a:t>
            </a:r>
          </a:p>
          <a:p>
            <a:pPr marL="952500" lvl="1" indent="-495300">
              <a:spcBef>
                <a:spcPct val="20000"/>
              </a:spcBef>
              <a:buClr>
                <a:srgbClr val="FF603B"/>
              </a:buClr>
              <a:buSzPct val="60000"/>
              <a:buFont typeface="Wingdings" pitchFamily="2" charset="2"/>
              <a:buNone/>
            </a:pPr>
            <a:r>
              <a:rPr lang="es-ES" sz="2000">
                <a:solidFill>
                  <a:srgbClr val="404040"/>
                </a:solidFill>
                <a:latin typeface="Calibri" pitchFamily="34" charset="0"/>
              </a:rPr>
              <a:t>2.1 Desde RefWorks:</a:t>
            </a:r>
          </a:p>
          <a:p>
            <a:pPr marL="952500" lvl="1" indent="-495300">
              <a:spcBef>
                <a:spcPct val="20000"/>
              </a:spcBef>
              <a:buClr>
                <a:srgbClr val="FF603B"/>
              </a:buClr>
              <a:buSzPct val="60000"/>
              <a:buFont typeface="Wingdings" pitchFamily="2" charset="2"/>
              <a:buChar char="q"/>
            </a:pPr>
            <a:r>
              <a:rPr lang="es-ES" sz="2000">
                <a:solidFill>
                  <a:srgbClr val="404040"/>
                </a:solidFill>
                <a:latin typeface="Calibri" pitchFamily="34" charset="0"/>
              </a:rPr>
              <a:t> Ir a Buscar y seleccionar Catálogo o base de datos en línea.</a:t>
            </a:r>
          </a:p>
        </p:txBody>
      </p:sp>
      <p:pic>
        <p:nvPicPr>
          <p:cNvPr id="23555" name="Picture 4"/>
          <p:cNvPicPr>
            <a:picLocks noChangeAspect="1" noChangeArrowheads="1"/>
          </p:cNvPicPr>
          <p:nvPr/>
        </p:nvPicPr>
        <p:blipFill>
          <a:blip r:embed="rId3" cstate="print"/>
          <a:srcRect l="2188" t="21989" r="6367" b="40660"/>
          <a:stretch>
            <a:fillRect/>
          </a:stretch>
        </p:blipFill>
        <p:spPr bwMode="auto">
          <a:xfrm>
            <a:off x="539750" y="2636838"/>
            <a:ext cx="8137525" cy="3455987"/>
          </a:xfrm>
          <a:prstGeom prst="rect">
            <a:avLst/>
          </a:prstGeom>
          <a:noFill/>
          <a:ln w="9525">
            <a:noFill/>
            <a:miter lim="800000"/>
            <a:headEnd/>
            <a:tailEnd/>
          </a:ln>
        </p:spPr>
      </p:pic>
      <p:sp>
        <p:nvSpPr>
          <p:cNvPr id="16389" name="Oval 5"/>
          <p:cNvSpPr>
            <a:spLocks noChangeArrowheads="1"/>
          </p:cNvSpPr>
          <p:nvPr/>
        </p:nvSpPr>
        <p:spPr bwMode="auto">
          <a:xfrm>
            <a:off x="1835150" y="5229225"/>
            <a:ext cx="2087563" cy="360363"/>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24578" name="Rectangle 3"/>
          <p:cNvSpPr>
            <a:spLocks noChangeArrowheads="1"/>
          </p:cNvSpPr>
          <p:nvPr/>
        </p:nvSpPr>
        <p:spPr bwMode="auto">
          <a:xfrm>
            <a:off x="457200" y="1268413"/>
            <a:ext cx="8229600" cy="1584325"/>
          </a:xfrm>
          <a:prstGeom prst="rect">
            <a:avLst/>
          </a:prstGeom>
          <a:noFill/>
          <a:ln w="9525">
            <a:noFill/>
            <a:miter lim="800000"/>
            <a:headEnd/>
            <a:tailEnd/>
          </a:ln>
        </p:spPr>
        <p:txBody>
          <a:bodyPr/>
          <a:lstStyle/>
          <a:p>
            <a:pPr marL="952500" lvl="1" indent="-495300">
              <a:spcBef>
                <a:spcPct val="20000"/>
              </a:spcBef>
              <a:buClr>
                <a:srgbClr val="C00000"/>
              </a:buClr>
              <a:buSzPct val="60000"/>
              <a:buFont typeface="Wingdings" pitchFamily="2" charset="2"/>
              <a:buChar char="q"/>
            </a:pPr>
            <a:r>
              <a:rPr lang="es-ES">
                <a:latin typeface="Calibri" pitchFamily="34" charset="0"/>
              </a:rPr>
              <a:t>En Buscar se selecciona el catálogo en el que queramos realizar la búsqueda.</a:t>
            </a:r>
          </a:p>
          <a:p>
            <a:pPr marL="952500" lvl="1" indent="-495300">
              <a:spcBef>
                <a:spcPct val="20000"/>
              </a:spcBef>
              <a:buClr>
                <a:srgbClr val="C00000"/>
              </a:buClr>
              <a:buSzPct val="60000"/>
              <a:buFont typeface="Wingdings" pitchFamily="2" charset="2"/>
              <a:buChar char="q"/>
            </a:pPr>
            <a:r>
              <a:rPr lang="es-ES">
                <a:latin typeface="Calibri" pitchFamily="34" charset="0"/>
              </a:rPr>
              <a:t>En Términos se anotan los vocablos de la búsqueda.</a:t>
            </a:r>
          </a:p>
          <a:p>
            <a:pPr marL="952500" lvl="1" indent="-495300">
              <a:spcBef>
                <a:spcPct val="20000"/>
              </a:spcBef>
              <a:buClr>
                <a:srgbClr val="C00000"/>
              </a:buClr>
              <a:buSzPct val="60000"/>
              <a:buFont typeface="Wingdings" pitchFamily="2" charset="2"/>
              <a:buChar char="q"/>
            </a:pPr>
            <a:r>
              <a:rPr lang="es-ES">
                <a:latin typeface="Calibri" pitchFamily="34" charset="0"/>
              </a:rPr>
              <a:t>Por último se selecciona Importar.</a:t>
            </a:r>
          </a:p>
          <a:p>
            <a:pPr marL="952500" lvl="1" indent="-495300" algn="just">
              <a:lnSpc>
                <a:spcPct val="80000"/>
              </a:lnSpc>
              <a:spcBef>
                <a:spcPct val="20000"/>
              </a:spcBef>
              <a:buClr>
                <a:srgbClr val="FF603B"/>
              </a:buClr>
              <a:buFont typeface="Wingdings" pitchFamily="2" charset="2"/>
              <a:buChar char="§"/>
            </a:pPr>
            <a:endParaRPr lang="es-ES">
              <a:solidFill>
                <a:srgbClr val="404040"/>
              </a:solidFill>
              <a:latin typeface="Calibri" pitchFamily="34" charset="0"/>
            </a:endParaRPr>
          </a:p>
        </p:txBody>
      </p:sp>
      <p:pic>
        <p:nvPicPr>
          <p:cNvPr id="24579" name="Picture 6"/>
          <p:cNvPicPr>
            <a:picLocks noChangeAspect="1" noChangeArrowheads="1"/>
          </p:cNvPicPr>
          <p:nvPr/>
        </p:nvPicPr>
        <p:blipFill>
          <a:blip r:embed="rId3" cstate="print"/>
          <a:srcRect/>
          <a:stretch>
            <a:fillRect/>
          </a:stretch>
        </p:blipFill>
        <p:spPr bwMode="auto">
          <a:xfrm>
            <a:off x="900113" y="2636838"/>
            <a:ext cx="7559675" cy="3527425"/>
          </a:xfrm>
          <a:prstGeom prst="rect">
            <a:avLst/>
          </a:prstGeom>
          <a:noFill/>
          <a:ln w="9525">
            <a:noFill/>
            <a:miter lim="800000"/>
            <a:headEnd/>
            <a:tailEnd/>
          </a:ln>
        </p:spPr>
      </p:pic>
      <p:sp>
        <p:nvSpPr>
          <p:cNvPr id="17412" name="Oval 5"/>
          <p:cNvSpPr>
            <a:spLocks noChangeArrowheads="1"/>
          </p:cNvSpPr>
          <p:nvPr/>
        </p:nvSpPr>
        <p:spPr bwMode="auto">
          <a:xfrm>
            <a:off x="7667625" y="5876925"/>
            <a:ext cx="790575" cy="431800"/>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17413" name="14 Rectángulo"/>
          <p:cNvSpPr>
            <a:spLocks noChangeArrowheads="1"/>
          </p:cNvSpPr>
          <p:nvPr/>
        </p:nvSpPr>
        <p:spPr bwMode="auto">
          <a:xfrm>
            <a:off x="2771775" y="2924175"/>
            <a:ext cx="3673475" cy="649288"/>
          </a:xfrm>
          <a:prstGeom prst="rect">
            <a:avLst/>
          </a:prstGeom>
          <a:noFill/>
          <a:ln w="28575" algn="ctr">
            <a:solidFill>
              <a:schemeClr val="accent2">
                <a:lumMod val="75000"/>
              </a:schemeClr>
            </a:solidFill>
            <a:round/>
            <a:headEnd/>
            <a:tailEnd/>
          </a:ln>
        </p:spPr>
        <p:txBody>
          <a:bodyP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25602" name="Rectangle 3"/>
          <p:cNvSpPr>
            <a:spLocks noChangeArrowheads="1"/>
          </p:cNvSpPr>
          <p:nvPr/>
        </p:nvSpPr>
        <p:spPr bwMode="auto">
          <a:xfrm>
            <a:off x="457200" y="1557338"/>
            <a:ext cx="8229600" cy="1295400"/>
          </a:xfrm>
          <a:prstGeom prst="rect">
            <a:avLst/>
          </a:prstGeom>
          <a:noFill/>
          <a:ln w="9525">
            <a:noFill/>
            <a:miter lim="800000"/>
            <a:headEnd/>
            <a:tailEnd/>
          </a:ln>
        </p:spPr>
        <p:txBody>
          <a:bodyPr/>
          <a:lstStyle/>
          <a:p>
            <a:pPr marL="952500" lvl="1" indent="-495300">
              <a:spcBef>
                <a:spcPct val="20000"/>
              </a:spcBef>
              <a:buClr>
                <a:srgbClr val="C00000"/>
              </a:buClr>
              <a:buSzPct val="60000"/>
              <a:buFont typeface="Wingdings" pitchFamily="2" charset="2"/>
              <a:buChar char="q"/>
            </a:pPr>
            <a:r>
              <a:rPr lang="es-ES">
                <a:latin typeface="Calibri" pitchFamily="34" charset="0"/>
              </a:rPr>
              <a:t>Aparece otro cuadro de diálogo con el número de referencias, la fecha y el proveedor o fuente.</a:t>
            </a:r>
          </a:p>
          <a:p>
            <a:pPr marL="952500" lvl="1" indent="-495300">
              <a:spcBef>
                <a:spcPct val="20000"/>
              </a:spcBef>
              <a:buClr>
                <a:srgbClr val="C00000"/>
              </a:buClr>
              <a:buSzPct val="60000"/>
              <a:buFont typeface="Wingdings" pitchFamily="2" charset="2"/>
              <a:buChar char="q"/>
            </a:pPr>
            <a:r>
              <a:rPr lang="es-ES">
                <a:latin typeface="Calibri" pitchFamily="34" charset="0"/>
              </a:rPr>
              <a:t>Se pueden ver los resultados en la carpeta de RefWorks, Última importación, si antes no se ha preseleccionado una  carpeta personal.</a:t>
            </a:r>
          </a:p>
          <a:p>
            <a:pPr marL="952500" lvl="1" indent="-495300" algn="just">
              <a:lnSpc>
                <a:spcPct val="80000"/>
              </a:lnSpc>
              <a:spcBef>
                <a:spcPct val="20000"/>
              </a:spcBef>
              <a:buClr>
                <a:srgbClr val="FF603B"/>
              </a:buClr>
              <a:buFont typeface="Wingdings" pitchFamily="2" charset="2"/>
              <a:buChar char="§"/>
            </a:pPr>
            <a:endParaRPr lang="es-ES">
              <a:solidFill>
                <a:srgbClr val="404040"/>
              </a:solidFill>
              <a:latin typeface="Calibri" pitchFamily="34" charset="0"/>
            </a:endParaRPr>
          </a:p>
        </p:txBody>
      </p:sp>
      <p:pic>
        <p:nvPicPr>
          <p:cNvPr id="25603" name="Picture 6"/>
          <p:cNvPicPr>
            <a:picLocks noChangeAspect="1" noChangeArrowheads="1"/>
          </p:cNvPicPr>
          <p:nvPr/>
        </p:nvPicPr>
        <p:blipFill>
          <a:blip r:embed="rId3" cstate="print"/>
          <a:srcRect/>
          <a:stretch>
            <a:fillRect/>
          </a:stretch>
        </p:blipFill>
        <p:spPr bwMode="auto">
          <a:xfrm>
            <a:off x="468313" y="2997200"/>
            <a:ext cx="7993062" cy="2879725"/>
          </a:xfrm>
          <a:prstGeom prst="rect">
            <a:avLst/>
          </a:prstGeom>
          <a:noFill/>
          <a:ln w="9525">
            <a:noFill/>
            <a:miter lim="800000"/>
            <a:headEnd/>
            <a:tailEnd/>
          </a:ln>
        </p:spPr>
      </p:pic>
      <p:sp>
        <p:nvSpPr>
          <p:cNvPr id="18435" name="Oval 8"/>
          <p:cNvSpPr>
            <a:spLocks noChangeArrowheads="1"/>
          </p:cNvSpPr>
          <p:nvPr/>
        </p:nvSpPr>
        <p:spPr bwMode="auto">
          <a:xfrm>
            <a:off x="5580063" y="5445125"/>
            <a:ext cx="2879725" cy="574675"/>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400" b="1">
                <a:solidFill>
                  <a:srgbClr val="F67136"/>
                </a:solidFill>
                <a:latin typeface="Calibri" pitchFamily="34" charset="0"/>
              </a:rPr>
              <a:t> </a:t>
            </a: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26626"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952500" lvl="1" indent="-495300">
              <a:spcBef>
                <a:spcPct val="20000"/>
              </a:spcBef>
              <a:buClr>
                <a:srgbClr val="C00000"/>
              </a:buClr>
              <a:buSzPct val="60000"/>
              <a:buFont typeface="Wingdings" pitchFamily="2" charset="2"/>
              <a:buChar char="q"/>
            </a:pPr>
            <a:r>
              <a:rPr lang="es-ES">
                <a:solidFill>
                  <a:srgbClr val="404040"/>
                </a:solidFill>
                <a:latin typeface="Calibri" pitchFamily="34" charset="0"/>
              </a:rPr>
              <a:t> </a:t>
            </a:r>
            <a:r>
              <a:rPr lang="es-ES">
                <a:latin typeface="Calibri" pitchFamily="34" charset="0"/>
              </a:rPr>
              <a:t>2.2 Desde recursos-e con enlace directo  al gestor  RefWorks:</a:t>
            </a:r>
          </a:p>
          <a:p>
            <a:pPr marL="1371600" lvl="2" indent="-457200">
              <a:spcBef>
                <a:spcPct val="20000"/>
              </a:spcBef>
              <a:buClr>
                <a:srgbClr val="FFC000"/>
              </a:buClr>
              <a:buSzPct val="60000"/>
              <a:buFont typeface="Wingdings" pitchFamily="2" charset="2"/>
              <a:buChar char="q"/>
            </a:pPr>
            <a:r>
              <a:rPr lang="es-ES">
                <a:latin typeface="Calibri" pitchFamily="34" charset="0"/>
              </a:rPr>
              <a:t>   Base de datos de la plataforma ProQuest</a:t>
            </a:r>
          </a:p>
          <a:p>
            <a:pPr marL="952500" lvl="1" indent="-495300" algn="just">
              <a:lnSpc>
                <a:spcPct val="80000"/>
              </a:lnSpc>
              <a:spcBef>
                <a:spcPct val="20000"/>
              </a:spcBef>
              <a:buClr>
                <a:srgbClr val="FF603B"/>
              </a:buClr>
              <a:buFont typeface="Wingdings" pitchFamily="2" charset="2"/>
              <a:buChar char="§"/>
            </a:pPr>
            <a:endParaRPr lang="es-ES">
              <a:solidFill>
                <a:srgbClr val="404040"/>
              </a:solidFill>
              <a:latin typeface="Calibri" pitchFamily="34" charset="0"/>
            </a:endParaRPr>
          </a:p>
        </p:txBody>
      </p:sp>
      <p:sp>
        <p:nvSpPr>
          <p:cNvPr id="26627" name="Oval 12"/>
          <p:cNvSpPr>
            <a:spLocks noChangeArrowheads="1"/>
          </p:cNvSpPr>
          <p:nvPr/>
        </p:nvSpPr>
        <p:spPr bwMode="auto">
          <a:xfrm>
            <a:off x="6300788" y="5445125"/>
            <a:ext cx="720725" cy="503238"/>
          </a:xfrm>
          <a:prstGeom prst="ellipse">
            <a:avLst/>
          </a:prstGeom>
          <a:noFill/>
          <a:ln w="25400">
            <a:solidFill>
              <a:srgbClr val="FF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pic>
        <p:nvPicPr>
          <p:cNvPr id="26628" name="12 Marcador de contenido"/>
          <p:cNvPicPr>
            <a:picLocks/>
          </p:cNvPicPr>
          <p:nvPr/>
        </p:nvPicPr>
        <p:blipFill>
          <a:blip r:embed="rId3" cstate="print"/>
          <a:srcRect l="2068" t="19107" r="4655" b="7196"/>
          <a:stretch>
            <a:fillRect/>
          </a:stretch>
        </p:blipFill>
        <p:spPr bwMode="auto">
          <a:xfrm>
            <a:off x="611188" y="2276475"/>
            <a:ext cx="7848600" cy="3733800"/>
          </a:xfrm>
          <a:prstGeom prst="rect">
            <a:avLst/>
          </a:prstGeom>
          <a:noFill/>
          <a:ln w="9525">
            <a:noFill/>
            <a:miter lim="800000"/>
            <a:headEnd/>
            <a:tailEnd/>
          </a:ln>
        </p:spPr>
      </p:pic>
      <p:sp>
        <p:nvSpPr>
          <p:cNvPr id="19462" name="Oval 10"/>
          <p:cNvSpPr>
            <a:spLocks noChangeArrowheads="1"/>
          </p:cNvSpPr>
          <p:nvPr/>
        </p:nvSpPr>
        <p:spPr bwMode="auto">
          <a:xfrm>
            <a:off x="7308850" y="3284538"/>
            <a:ext cx="1150938" cy="576262"/>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19463" name="Oval 10"/>
          <p:cNvSpPr>
            <a:spLocks noChangeArrowheads="1"/>
          </p:cNvSpPr>
          <p:nvPr/>
        </p:nvSpPr>
        <p:spPr bwMode="auto">
          <a:xfrm>
            <a:off x="6300788" y="3502025"/>
            <a:ext cx="720725" cy="360363"/>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19464" name="Oval 10"/>
          <p:cNvSpPr>
            <a:spLocks noChangeArrowheads="1"/>
          </p:cNvSpPr>
          <p:nvPr/>
        </p:nvSpPr>
        <p:spPr bwMode="auto">
          <a:xfrm>
            <a:off x="468313" y="3573463"/>
            <a:ext cx="647700" cy="1368425"/>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27650"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Desde Google académico:</a:t>
            </a:r>
          </a:p>
        </p:txBody>
      </p:sp>
      <p:pic>
        <p:nvPicPr>
          <p:cNvPr id="27651" name="4 Imagen"/>
          <p:cNvPicPr>
            <a:picLocks noChangeAspect="1" noChangeArrowheads="1"/>
          </p:cNvPicPr>
          <p:nvPr/>
        </p:nvPicPr>
        <p:blipFill>
          <a:blip r:embed="rId3" cstate="print"/>
          <a:srcRect l="1234" t="17619" r="2644" b="7529"/>
          <a:stretch>
            <a:fillRect/>
          </a:stretch>
        </p:blipFill>
        <p:spPr bwMode="auto">
          <a:xfrm>
            <a:off x="539750" y="1844675"/>
            <a:ext cx="8208963" cy="2087563"/>
          </a:xfrm>
          <a:prstGeom prst="rect">
            <a:avLst/>
          </a:prstGeom>
          <a:noFill/>
          <a:ln w="9525">
            <a:noFill/>
            <a:miter lim="800000"/>
            <a:headEnd/>
            <a:tailEnd/>
          </a:ln>
        </p:spPr>
      </p:pic>
      <p:pic>
        <p:nvPicPr>
          <p:cNvPr id="27652" name="5 Imagen"/>
          <p:cNvPicPr>
            <a:picLocks noChangeAspect="1" noChangeArrowheads="1"/>
          </p:cNvPicPr>
          <p:nvPr/>
        </p:nvPicPr>
        <p:blipFill>
          <a:blip r:embed="rId4" cstate="print"/>
          <a:srcRect l="1057" t="19530" r="2998" b="7765"/>
          <a:stretch>
            <a:fillRect/>
          </a:stretch>
        </p:blipFill>
        <p:spPr bwMode="auto">
          <a:xfrm>
            <a:off x="684213" y="4076700"/>
            <a:ext cx="7704137" cy="1871663"/>
          </a:xfrm>
          <a:prstGeom prst="rect">
            <a:avLst/>
          </a:prstGeom>
          <a:noFill/>
          <a:ln w="9525">
            <a:noFill/>
            <a:miter lim="800000"/>
            <a:headEnd/>
            <a:tailEnd/>
          </a:ln>
        </p:spPr>
      </p:pic>
      <p:sp>
        <p:nvSpPr>
          <p:cNvPr id="20486" name="Oval 10"/>
          <p:cNvSpPr>
            <a:spLocks noChangeArrowheads="1"/>
          </p:cNvSpPr>
          <p:nvPr/>
        </p:nvSpPr>
        <p:spPr bwMode="auto">
          <a:xfrm>
            <a:off x="4284663" y="4652963"/>
            <a:ext cx="1223962" cy="431800"/>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solidFill>
                <a:srgbClr val="FF0000"/>
              </a:solidFill>
            </a:endParaRPr>
          </a:p>
        </p:txBody>
      </p:sp>
      <p:sp>
        <p:nvSpPr>
          <p:cNvPr id="8" name="AutoShape 9"/>
          <p:cNvSpPr>
            <a:spLocks noChangeArrowheads="1"/>
          </p:cNvSpPr>
          <p:nvPr/>
        </p:nvSpPr>
        <p:spPr bwMode="auto">
          <a:xfrm>
            <a:off x="6948488" y="2997200"/>
            <a:ext cx="1585912" cy="936625"/>
          </a:xfrm>
          <a:prstGeom prst="wedgeRoundRectCallout">
            <a:avLst>
              <a:gd name="adj1" fmla="val 7259"/>
              <a:gd name="adj2" fmla="val -140847"/>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defRPr/>
            </a:pPr>
            <a:r>
              <a:rPr lang="es-ES" sz="1200" dirty="0"/>
              <a:t>Configurar para que las referencias se puedan exportar a RefWorks</a:t>
            </a:r>
            <a:r>
              <a:rPr lang="es-ES" sz="16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28674"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sz="1600">
                <a:latin typeface="Calibri" pitchFamily="34" charset="0"/>
              </a:rPr>
              <a:t>Indirectamente, a través de un </a:t>
            </a:r>
            <a:r>
              <a:rPr lang="es-ES" sz="1600" b="1">
                <a:latin typeface="Calibri" pitchFamily="34" charset="0"/>
              </a:rPr>
              <a:t>archivo intermedio</a:t>
            </a:r>
            <a:r>
              <a:rPr lang="es-ES" sz="1600">
                <a:latin typeface="Calibri" pitchFamily="34" charset="0"/>
              </a:rPr>
              <a:t>. Desde la base de datos Psyke.</a:t>
            </a:r>
          </a:p>
          <a:p>
            <a:pPr marL="952500" lvl="1" indent="-495300">
              <a:spcBef>
                <a:spcPct val="20000"/>
              </a:spcBef>
              <a:buClr>
                <a:srgbClr val="C00000"/>
              </a:buClr>
              <a:buSzPct val="60000"/>
              <a:buFont typeface="Wingdings" pitchFamily="2" charset="2"/>
              <a:buChar char="q"/>
            </a:pPr>
            <a:r>
              <a:rPr lang="es-ES" sz="1600">
                <a:latin typeface="Calibri" pitchFamily="34" charset="0"/>
              </a:rPr>
              <a:t>  Algunas bases de datos no permiten la importación directa a RefWorks.</a:t>
            </a:r>
          </a:p>
          <a:p>
            <a:pPr marL="952500" lvl="1" indent="-495300">
              <a:spcBef>
                <a:spcPct val="20000"/>
              </a:spcBef>
              <a:buClr>
                <a:srgbClr val="C00000"/>
              </a:buClr>
              <a:buSzPct val="60000"/>
              <a:buFont typeface="Wingdings" pitchFamily="2" charset="2"/>
              <a:buChar char="q"/>
            </a:pPr>
            <a:r>
              <a:rPr lang="es-ES" sz="1600">
                <a:latin typeface="Calibri" pitchFamily="34" charset="0"/>
              </a:rPr>
              <a:t>  Hay que guardar los resultados de la búsqueda en un fichero de texto intermedio.</a:t>
            </a:r>
          </a:p>
          <a:p>
            <a:pPr marL="952500" lvl="1" indent="-495300">
              <a:spcBef>
                <a:spcPct val="20000"/>
              </a:spcBef>
              <a:buClr>
                <a:srgbClr val="C00000"/>
              </a:buClr>
              <a:buSzPct val="60000"/>
              <a:buFont typeface="Wingdings" pitchFamily="2" charset="2"/>
              <a:buChar char="q"/>
            </a:pPr>
            <a:r>
              <a:rPr lang="es-ES" sz="1600">
                <a:latin typeface="Calibri" pitchFamily="34" charset="0"/>
              </a:rPr>
              <a:t>  E  importarlo, posteriormente, desde RefWorks.</a:t>
            </a:r>
          </a:p>
        </p:txBody>
      </p:sp>
      <p:pic>
        <p:nvPicPr>
          <p:cNvPr id="28675" name="Picture 4"/>
          <p:cNvPicPr>
            <a:picLocks noChangeAspect="1" noChangeArrowheads="1"/>
          </p:cNvPicPr>
          <p:nvPr/>
        </p:nvPicPr>
        <p:blipFill>
          <a:blip r:embed="rId3" cstate="print"/>
          <a:srcRect l="1727" t="19875" r="2403" b="6725"/>
          <a:stretch>
            <a:fillRect/>
          </a:stretch>
        </p:blipFill>
        <p:spPr bwMode="auto">
          <a:xfrm>
            <a:off x="3851275" y="2852738"/>
            <a:ext cx="4895850" cy="3024187"/>
          </a:xfrm>
          <a:prstGeom prst="rect">
            <a:avLst/>
          </a:prstGeom>
          <a:noFill/>
          <a:ln w="9525">
            <a:noFill/>
            <a:miter lim="800000"/>
            <a:headEnd/>
            <a:tailEnd/>
          </a:ln>
        </p:spPr>
      </p:pic>
      <p:sp>
        <p:nvSpPr>
          <p:cNvPr id="21511" name="Oval 6"/>
          <p:cNvSpPr>
            <a:spLocks noChangeArrowheads="1"/>
          </p:cNvSpPr>
          <p:nvPr/>
        </p:nvSpPr>
        <p:spPr bwMode="auto">
          <a:xfrm>
            <a:off x="6372225" y="3932238"/>
            <a:ext cx="360363" cy="288925"/>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21512" name="AutoShape 9"/>
          <p:cNvSpPr>
            <a:spLocks noChangeArrowheads="1"/>
          </p:cNvSpPr>
          <p:nvPr/>
        </p:nvSpPr>
        <p:spPr bwMode="auto">
          <a:xfrm>
            <a:off x="7235825" y="2924175"/>
            <a:ext cx="1296988" cy="719138"/>
          </a:xfrm>
          <a:prstGeom prst="wedgeRoundRectCallout">
            <a:avLst>
              <a:gd name="adj1" fmla="val -101310"/>
              <a:gd name="adj2" fmla="val 106537"/>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defRPr/>
            </a:pPr>
            <a:r>
              <a:rPr lang="es-ES" sz="1200" dirty="0"/>
              <a:t>Específico de la Base de datos Psyke</a:t>
            </a:r>
            <a:r>
              <a:rPr lang="es-ES" sz="1600" dirty="0"/>
              <a:t>.</a:t>
            </a:r>
          </a:p>
        </p:txBody>
      </p:sp>
      <p:pic>
        <p:nvPicPr>
          <p:cNvPr id="28679" name="10 Imagen"/>
          <p:cNvPicPr>
            <a:picLocks noChangeAspect="1" noChangeArrowheads="1"/>
          </p:cNvPicPr>
          <p:nvPr/>
        </p:nvPicPr>
        <p:blipFill>
          <a:blip r:embed="rId4" cstate="print"/>
          <a:srcRect l="2579" t="11063" r="4887" b="10194"/>
          <a:stretch>
            <a:fillRect/>
          </a:stretch>
        </p:blipFill>
        <p:spPr bwMode="auto">
          <a:xfrm>
            <a:off x="466725" y="2852738"/>
            <a:ext cx="3384550" cy="3024187"/>
          </a:xfrm>
          <a:prstGeom prst="rect">
            <a:avLst/>
          </a:prstGeom>
          <a:noFill/>
          <a:ln w="9525">
            <a:noFill/>
            <a:miter lim="800000"/>
            <a:headEnd/>
            <a:tailEnd/>
          </a:ln>
        </p:spPr>
      </p:pic>
      <p:sp>
        <p:nvSpPr>
          <p:cNvPr id="12" name="Oval 5"/>
          <p:cNvSpPr>
            <a:spLocks noChangeArrowheads="1"/>
          </p:cNvSpPr>
          <p:nvPr/>
        </p:nvSpPr>
        <p:spPr bwMode="auto">
          <a:xfrm>
            <a:off x="2122488" y="3932238"/>
            <a:ext cx="1728787" cy="863600"/>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pic>
        <p:nvPicPr>
          <p:cNvPr id="13" name="12 Imagen"/>
          <p:cNvPicPr/>
          <p:nvPr/>
        </p:nvPicPr>
        <p:blipFill>
          <a:blip r:embed="rId5" cstate="print"/>
          <a:srcRect t="4121" r="2281" b="9544"/>
          <a:stretch>
            <a:fillRect/>
          </a:stretch>
        </p:blipFill>
        <p:spPr bwMode="auto">
          <a:xfrm>
            <a:off x="6156325" y="4292600"/>
            <a:ext cx="2663825" cy="1728788"/>
          </a:xfrm>
          <a:prstGeom prst="rect">
            <a:avLst/>
          </a:prstGeom>
          <a:noFill/>
          <a:ln w="28575">
            <a:solidFill>
              <a:schemeClr val="bg2">
                <a:lumMod val="75000"/>
              </a:schemeClr>
            </a:solidFill>
            <a:miter lim="800000"/>
            <a:headEnd/>
            <a:tailEnd/>
          </a:ln>
        </p:spPr>
      </p:pic>
      <p:sp>
        <p:nvSpPr>
          <p:cNvPr id="21510" name="Oval 5"/>
          <p:cNvSpPr>
            <a:spLocks noChangeArrowheads="1"/>
          </p:cNvSpPr>
          <p:nvPr/>
        </p:nvSpPr>
        <p:spPr bwMode="auto">
          <a:xfrm>
            <a:off x="3779838" y="3932238"/>
            <a:ext cx="1943100" cy="288925"/>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29698"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Desde RefWorks, seleccionar Importar referencias. </a:t>
            </a:r>
          </a:p>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Elegir Filtro de importación y, en Examinar,  el  fichero de texto guardado.</a:t>
            </a:r>
          </a:p>
        </p:txBody>
      </p:sp>
      <p:pic>
        <p:nvPicPr>
          <p:cNvPr id="29699" name="Picture 7"/>
          <p:cNvPicPr>
            <a:picLocks noChangeAspect="1" noChangeArrowheads="1"/>
          </p:cNvPicPr>
          <p:nvPr/>
        </p:nvPicPr>
        <p:blipFill>
          <a:blip r:embed="rId3" cstate="print"/>
          <a:srcRect l="2188" t="19875" r="6232" b="35004"/>
          <a:stretch>
            <a:fillRect/>
          </a:stretch>
        </p:blipFill>
        <p:spPr bwMode="auto">
          <a:xfrm>
            <a:off x="539750" y="2422525"/>
            <a:ext cx="4030663" cy="3455988"/>
          </a:xfrm>
          <a:prstGeom prst="rect">
            <a:avLst/>
          </a:prstGeom>
          <a:noFill/>
          <a:ln w="9525">
            <a:noFill/>
            <a:miter lim="800000"/>
            <a:headEnd/>
            <a:tailEnd/>
          </a:ln>
        </p:spPr>
      </p:pic>
      <p:pic>
        <p:nvPicPr>
          <p:cNvPr id="29700" name="Picture 8"/>
          <p:cNvPicPr>
            <a:picLocks noChangeAspect="1" noChangeArrowheads="1"/>
          </p:cNvPicPr>
          <p:nvPr/>
        </p:nvPicPr>
        <p:blipFill>
          <a:blip r:embed="rId4" cstate="print"/>
          <a:srcRect l="14925" t="19875" r="17244" b="12379"/>
          <a:stretch>
            <a:fillRect/>
          </a:stretch>
        </p:blipFill>
        <p:spPr bwMode="auto">
          <a:xfrm>
            <a:off x="4643438" y="2565400"/>
            <a:ext cx="4032250" cy="3240088"/>
          </a:xfrm>
          <a:prstGeom prst="rect">
            <a:avLst/>
          </a:prstGeom>
          <a:noFill/>
          <a:ln w="9525">
            <a:noFill/>
            <a:miter lim="800000"/>
            <a:headEnd/>
            <a:tailEnd/>
          </a:ln>
        </p:spPr>
      </p:pic>
      <p:sp>
        <p:nvSpPr>
          <p:cNvPr id="29701" name="Oval 9"/>
          <p:cNvSpPr>
            <a:spLocks noChangeArrowheads="1"/>
          </p:cNvSpPr>
          <p:nvPr/>
        </p:nvSpPr>
        <p:spPr bwMode="auto">
          <a:xfrm>
            <a:off x="6011863" y="3141663"/>
            <a:ext cx="1944687" cy="936625"/>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29702" name="Oval 10"/>
          <p:cNvSpPr>
            <a:spLocks noChangeArrowheads="1"/>
          </p:cNvSpPr>
          <p:nvPr/>
        </p:nvSpPr>
        <p:spPr bwMode="auto">
          <a:xfrm>
            <a:off x="8027988" y="5589588"/>
            <a:ext cx="719137" cy="288925"/>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29703" name="Oval 11"/>
          <p:cNvSpPr>
            <a:spLocks noChangeArrowheads="1"/>
          </p:cNvSpPr>
          <p:nvPr/>
        </p:nvSpPr>
        <p:spPr bwMode="auto">
          <a:xfrm>
            <a:off x="539750" y="3862388"/>
            <a:ext cx="647700" cy="431800"/>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29704" name="Oval 11"/>
          <p:cNvSpPr>
            <a:spLocks noChangeArrowheads="1"/>
          </p:cNvSpPr>
          <p:nvPr/>
        </p:nvSpPr>
        <p:spPr bwMode="auto">
          <a:xfrm>
            <a:off x="611188" y="2638425"/>
            <a:ext cx="1008062" cy="503238"/>
          </a:xfrm>
          <a:prstGeom prst="ellipse">
            <a:avLst/>
          </a:prstGeom>
          <a:noFill/>
          <a:ln w="25400">
            <a:solidFill>
              <a:srgbClr val="00206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22539" name="AutoShape 8"/>
          <p:cNvSpPr>
            <a:spLocks noChangeArrowheads="1"/>
          </p:cNvSpPr>
          <p:nvPr/>
        </p:nvSpPr>
        <p:spPr bwMode="auto">
          <a:xfrm>
            <a:off x="1474788" y="3862388"/>
            <a:ext cx="3240087" cy="4159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6350">
            <a:solidFill>
              <a:schemeClr val="tx1"/>
            </a:solidFill>
            <a:miter lim="800000"/>
            <a:headEnd/>
            <a:tailEnd/>
          </a:ln>
        </p:spPr>
        <p:txBody>
          <a:bodyPr wrap="none" anchor="ctr"/>
          <a:lstStyle/>
          <a:p>
            <a:endParaRPr lang="es-E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30722"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None/>
            </a:pPr>
            <a:r>
              <a:rPr lang="es-ES" sz="1600">
                <a:solidFill>
                  <a:srgbClr val="404040"/>
                </a:solidFill>
                <a:latin typeface="Calibri" pitchFamily="34" charset="0"/>
              </a:rPr>
              <a:t>4.	 </a:t>
            </a:r>
            <a:r>
              <a:rPr lang="es-ES" sz="1600">
                <a:latin typeface="Calibri" pitchFamily="34" charset="0"/>
              </a:rPr>
              <a:t>Introducción de Fuente RSS.</a:t>
            </a:r>
          </a:p>
          <a:p>
            <a:pPr marL="533400" indent="-533400">
              <a:spcBef>
                <a:spcPct val="20000"/>
              </a:spcBef>
              <a:buClr>
                <a:srgbClr val="F67136"/>
              </a:buClr>
              <a:buSzPct val="60000"/>
              <a:buFont typeface="Wingdings" pitchFamily="2" charset="2"/>
              <a:buChar char="q"/>
            </a:pPr>
            <a:r>
              <a:rPr lang="es-ES" sz="1600">
                <a:latin typeface="Calibri" pitchFamily="34" charset="0"/>
              </a:rPr>
              <a:t>RefWorks lleva integrado un lector de RSS, programa que permite la lectura de contenidos Web sin necesidad de un navegador. Se pueden importar directamente a RefWorks las referencias  que interesen. Se actualiza diariamente.</a:t>
            </a:r>
          </a:p>
          <a:p>
            <a:pPr marL="533400" indent="-533400">
              <a:spcBef>
                <a:spcPct val="20000"/>
              </a:spcBef>
              <a:buClr>
                <a:srgbClr val="F67136"/>
              </a:buClr>
              <a:buSzPct val="60000"/>
              <a:buFont typeface="Wingdings" pitchFamily="2" charset="2"/>
              <a:buChar char="q"/>
            </a:pPr>
            <a:r>
              <a:rPr lang="es-ES" sz="1600">
                <a:latin typeface="Calibri" pitchFamily="34" charset="0"/>
              </a:rPr>
              <a:t>Situados en la página Web en la que estemos interesados:</a:t>
            </a:r>
          </a:p>
          <a:p>
            <a:pPr marL="952500" lvl="1" indent="-495300">
              <a:spcBef>
                <a:spcPct val="20000"/>
              </a:spcBef>
              <a:buClr>
                <a:srgbClr val="C00000"/>
              </a:buClr>
              <a:buSzPct val="60000"/>
              <a:buFont typeface="Wingdings" pitchFamily="2" charset="2"/>
              <a:buChar char="q"/>
            </a:pPr>
            <a:r>
              <a:rPr lang="es-ES" sz="1600">
                <a:latin typeface="Calibri" pitchFamily="34" charset="0"/>
              </a:rPr>
              <a:t>   Seleccionamos el símbolo RSS. </a:t>
            </a:r>
          </a:p>
          <a:p>
            <a:pPr marL="952500" lvl="1" indent="-495300">
              <a:spcBef>
                <a:spcPct val="20000"/>
              </a:spcBef>
              <a:buClr>
                <a:srgbClr val="C00000"/>
              </a:buClr>
              <a:buSzPct val="60000"/>
              <a:buFont typeface="Wingdings" pitchFamily="2" charset="2"/>
              <a:buChar char="q"/>
            </a:pPr>
            <a:r>
              <a:rPr lang="es-ES" sz="1600">
                <a:latin typeface="Calibri" pitchFamily="34" charset="0"/>
              </a:rPr>
              <a:t>   Se abrirá una página Web. En la parte superior aparecerá la IP. La copiamos.</a:t>
            </a:r>
          </a:p>
        </p:txBody>
      </p:sp>
      <p:pic>
        <p:nvPicPr>
          <p:cNvPr id="30723" name="rg_hi" descr="https://encrypted-tbn2.google.com/images?q=tbn:ANd9GcRofkNC19qH2UoeccdDz23VVwYji3alqMumyqmO3qz2nB2ORcS1QQ">
            <a:hlinkClick r:id="rId3"/>
          </p:cNvPr>
          <p:cNvPicPr>
            <a:picLocks noChangeAspect="1" noChangeArrowheads="1"/>
          </p:cNvPicPr>
          <p:nvPr/>
        </p:nvPicPr>
        <p:blipFill>
          <a:blip r:embed="rId4" cstate="print"/>
          <a:srcRect/>
          <a:stretch>
            <a:fillRect/>
          </a:stretch>
        </p:blipFill>
        <p:spPr bwMode="auto">
          <a:xfrm>
            <a:off x="3995738" y="2852738"/>
            <a:ext cx="215900" cy="215900"/>
          </a:xfrm>
          <a:prstGeom prst="rect">
            <a:avLst/>
          </a:prstGeom>
          <a:noFill/>
          <a:ln w="9525">
            <a:noFill/>
            <a:miter lim="800000"/>
            <a:headEnd/>
            <a:tailEnd/>
          </a:ln>
        </p:spPr>
      </p:pic>
      <p:pic>
        <p:nvPicPr>
          <p:cNvPr id="30724" name="9 Marcador de contenido"/>
          <p:cNvPicPr>
            <a:picLocks/>
          </p:cNvPicPr>
          <p:nvPr/>
        </p:nvPicPr>
        <p:blipFill>
          <a:blip r:embed="rId5" cstate="print"/>
          <a:srcRect l="1764" t="34119" r="4880" b="11530"/>
          <a:stretch>
            <a:fillRect/>
          </a:stretch>
        </p:blipFill>
        <p:spPr bwMode="auto">
          <a:xfrm>
            <a:off x="539750" y="3573463"/>
            <a:ext cx="7993063" cy="1079500"/>
          </a:xfrm>
          <a:prstGeom prst="rect">
            <a:avLst/>
          </a:prstGeom>
          <a:noFill/>
          <a:ln w="9525">
            <a:noFill/>
            <a:miter lim="800000"/>
            <a:headEnd/>
            <a:tailEnd/>
          </a:ln>
        </p:spPr>
      </p:pic>
      <p:pic>
        <p:nvPicPr>
          <p:cNvPr id="30725" name="10 Imagen"/>
          <p:cNvPicPr>
            <a:picLocks noChangeAspect="1" noChangeArrowheads="1"/>
          </p:cNvPicPr>
          <p:nvPr/>
        </p:nvPicPr>
        <p:blipFill>
          <a:blip r:embed="rId6" cstate="print"/>
          <a:srcRect l="1587" t="3999" r="4408" b="37646"/>
          <a:stretch>
            <a:fillRect/>
          </a:stretch>
        </p:blipFill>
        <p:spPr bwMode="auto">
          <a:xfrm>
            <a:off x="612775" y="4725988"/>
            <a:ext cx="7920038" cy="1439862"/>
          </a:xfrm>
          <a:prstGeom prst="rect">
            <a:avLst/>
          </a:prstGeom>
          <a:noFill/>
          <a:ln w="9525">
            <a:noFill/>
            <a:miter lim="800000"/>
            <a:headEnd/>
            <a:tailEnd/>
          </a:ln>
        </p:spPr>
      </p:pic>
      <p:sp>
        <p:nvSpPr>
          <p:cNvPr id="23558" name="Oval 8"/>
          <p:cNvSpPr>
            <a:spLocks noChangeArrowheads="1"/>
          </p:cNvSpPr>
          <p:nvPr/>
        </p:nvSpPr>
        <p:spPr bwMode="auto">
          <a:xfrm>
            <a:off x="1260475" y="4652963"/>
            <a:ext cx="1944688" cy="217487"/>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23559" name="Oval 8"/>
          <p:cNvSpPr>
            <a:spLocks noChangeArrowheads="1"/>
          </p:cNvSpPr>
          <p:nvPr/>
        </p:nvSpPr>
        <p:spPr bwMode="auto">
          <a:xfrm>
            <a:off x="3852863" y="4510088"/>
            <a:ext cx="647700" cy="215900"/>
          </a:xfrm>
          <a:prstGeom prst="ellipse">
            <a:avLst/>
          </a:prstGeom>
          <a:noFill/>
          <a:ln w="25400">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3"/>
          <p:cNvSpPr>
            <a:spLocks noGrp="1" noChangeArrowheads="1"/>
          </p:cNvSpPr>
          <p:nvPr>
            <p:ph idx="1"/>
          </p:nvPr>
        </p:nvSpPr>
        <p:spPr>
          <a:xfrm>
            <a:off x="395288" y="1052513"/>
            <a:ext cx="8291512" cy="4568825"/>
          </a:xfrm>
        </p:spPr>
        <p:txBody>
          <a:bodyPr/>
          <a:lstStyle/>
          <a:p>
            <a:pPr algn="just" eaLnBrk="1" hangingPunct="1">
              <a:lnSpc>
                <a:spcPct val="80000"/>
              </a:lnSpc>
            </a:pPr>
            <a:r>
              <a:rPr lang="es-ES" sz="2000" smtClean="0"/>
              <a:t>Acceso a RefWorks</a:t>
            </a:r>
          </a:p>
          <a:p>
            <a:pPr lvl="1" algn="just" eaLnBrk="1" hangingPunct="1"/>
            <a:r>
              <a:rPr lang="es-ES" sz="1800" smtClean="0"/>
              <a:t>Definición</a:t>
            </a:r>
          </a:p>
          <a:p>
            <a:pPr lvl="1" algn="just" eaLnBrk="1" hangingPunct="1">
              <a:lnSpc>
                <a:spcPct val="80000"/>
              </a:lnSpc>
            </a:pPr>
            <a:r>
              <a:rPr lang="es-ES" sz="1800" smtClean="0"/>
              <a:t>Utilidades</a:t>
            </a:r>
          </a:p>
          <a:p>
            <a:pPr lvl="1" algn="just" eaLnBrk="1" hangingPunct="1">
              <a:lnSpc>
                <a:spcPct val="80000"/>
              </a:lnSpc>
            </a:pPr>
            <a:r>
              <a:rPr lang="es-ES" sz="1800" smtClean="0"/>
              <a:t>Creación de la cuenta. Acceso a RefWorks</a:t>
            </a:r>
          </a:p>
          <a:p>
            <a:pPr algn="just" eaLnBrk="1" hangingPunct="1"/>
            <a:r>
              <a:rPr lang="es-ES" sz="2000" smtClean="0"/>
              <a:t>Creación de la Base de datos</a:t>
            </a:r>
          </a:p>
          <a:p>
            <a:pPr lvl="1" algn="just" eaLnBrk="1" hangingPunct="1"/>
            <a:r>
              <a:rPr lang="es-ES" sz="1800" smtClean="0"/>
              <a:t>Crear  carpetas</a:t>
            </a:r>
          </a:p>
          <a:p>
            <a:pPr lvl="1" algn="just" eaLnBrk="1" hangingPunct="1">
              <a:lnSpc>
                <a:spcPct val="80000"/>
              </a:lnSpc>
            </a:pPr>
            <a:r>
              <a:rPr lang="es-ES" sz="1800" smtClean="0"/>
              <a:t>Introducción de referencias bibliográficas:</a:t>
            </a:r>
          </a:p>
          <a:p>
            <a:pPr lvl="1" algn="just" eaLnBrk="1" hangingPunct="1">
              <a:lnSpc>
                <a:spcPct val="80000"/>
              </a:lnSpc>
              <a:buFont typeface="Wingdings" pitchFamily="2" charset="2"/>
              <a:buNone/>
            </a:pPr>
            <a:endParaRPr lang="es-ES" sz="1800" smtClean="0"/>
          </a:p>
          <a:p>
            <a:pPr marL="1257300" lvl="2" indent="-342900" eaLnBrk="1" hangingPunct="1">
              <a:lnSpc>
                <a:spcPct val="80000"/>
              </a:lnSpc>
              <a:buClr>
                <a:srgbClr val="FF603B"/>
              </a:buClr>
            </a:pPr>
            <a:r>
              <a:rPr lang="es-ES" sz="1400" smtClean="0"/>
              <a:t>De forma </a:t>
            </a:r>
            <a:r>
              <a:rPr lang="es-ES" sz="1400" b="1" smtClean="0"/>
              <a:t>Manual</a:t>
            </a:r>
          </a:p>
          <a:p>
            <a:pPr marL="1257300" lvl="2" indent="-342900" eaLnBrk="1" hangingPunct="1">
              <a:lnSpc>
                <a:spcPct val="80000"/>
              </a:lnSpc>
              <a:buClr>
                <a:srgbClr val="FF603B"/>
              </a:buClr>
            </a:pPr>
            <a:r>
              <a:rPr lang="es-ES" sz="1400" b="1" smtClean="0"/>
              <a:t>Directamente </a:t>
            </a:r>
            <a:r>
              <a:rPr lang="es-ES" sz="1400" smtClean="0"/>
              <a:t>desde el propio </a:t>
            </a:r>
            <a:r>
              <a:rPr lang="es-ES" sz="1400" b="1" smtClean="0"/>
              <a:t>gestor RefWorks  a los catálogos y bases de datos</a:t>
            </a:r>
            <a:r>
              <a:rPr lang="es-ES" sz="1400" smtClean="0"/>
              <a:t> a los que tiene acceso.</a:t>
            </a:r>
          </a:p>
          <a:p>
            <a:pPr marL="1257300" lvl="2" indent="-342900" eaLnBrk="1" hangingPunct="1">
              <a:lnSpc>
                <a:spcPct val="80000"/>
              </a:lnSpc>
              <a:buClr>
                <a:srgbClr val="FF603B"/>
              </a:buClr>
            </a:pPr>
            <a:r>
              <a:rPr lang="es-ES" sz="1400" b="1" smtClean="0"/>
              <a:t>Recursos-e con exportación directa al gestor RefWorks:</a:t>
            </a:r>
          </a:p>
          <a:p>
            <a:pPr marL="1257300" lvl="2" indent="-342900" eaLnBrk="1" hangingPunct="1">
              <a:lnSpc>
                <a:spcPct val="80000"/>
              </a:lnSpc>
              <a:buClr>
                <a:srgbClr val="FF603B"/>
              </a:buClr>
              <a:buFont typeface="Wingdings" pitchFamily="2" charset="2"/>
              <a:buNone/>
            </a:pPr>
            <a:endParaRPr lang="es-ES" sz="1400" b="1" smtClean="0"/>
          </a:p>
          <a:p>
            <a:pPr marL="1714500" lvl="3" indent="-342900" eaLnBrk="1" hangingPunct="1">
              <a:lnSpc>
                <a:spcPct val="80000"/>
              </a:lnSpc>
              <a:buClr>
                <a:srgbClr val="CC0066"/>
              </a:buClr>
              <a:buFont typeface="Wingdings" pitchFamily="2" charset="2"/>
              <a:buChar char="§"/>
            </a:pPr>
            <a:r>
              <a:rPr lang="es-ES" sz="1400" b="1" smtClean="0"/>
              <a:t>Desde Bases de datos</a:t>
            </a:r>
          </a:p>
          <a:p>
            <a:pPr marL="1714500" lvl="3" indent="-342900" eaLnBrk="1" hangingPunct="1">
              <a:lnSpc>
                <a:spcPct val="80000"/>
              </a:lnSpc>
              <a:buClr>
                <a:srgbClr val="CC0066"/>
              </a:buClr>
              <a:buFont typeface="Wingdings" pitchFamily="2" charset="2"/>
              <a:buChar char="§"/>
            </a:pPr>
            <a:r>
              <a:rPr lang="es-ES" sz="1400" b="1" smtClean="0"/>
              <a:t>Desde Google Scholar</a:t>
            </a:r>
          </a:p>
          <a:p>
            <a:pPr marL="1714500" lvl="3" indent="-342900" eaLnBrk="1" hangingPunct="1">
              <a:lnSpc>
                <a:spcPct val="80000"/>
              </a:lnSpc>
              <a:buClr>
                <a:srgbClr val="FF603B"/>
              </a:buClr>
            </a:pPr>
            <a:endParaRPr lang="es-ES" sz="1400" b="1" smtClean="0"/>
          </a:p>
          <a:p>
            <a:pPr marL="1257300" lvl="2" indent="-342900" eaLnBrk="1" hangingPunct="1">
              <a:lnSpc>
                <a:spcPct val="80000"/>
              </a:lnSpc>
              <a:buClr>
                <a:srgbClr val="FF603B"/>
              </a:buClr>
            </a:pPr>
            <a:r>
              <a:rPr lang="es-ES" sz="1400" smtClean="0"/>
              <a:t>Desde </a:t>
            </a:r>
            <a:r>
              <a:rPr lang="es-ES" sz="1400" b="1" smtClean="0"/>
              <a:t>bases de datos sin exportación directa a RefWorks. </a:t>
            </a:r>
            <a:r>
              <a:rPr lang="es-ES" sz="1400" smtClean="0"/>
              <a:t>Mediante un archivo intermedio de texto.</a:t>
            </a:r>
          </a:p>
          <a:p>
            <a:pPr marL="1257300" lvl="2" indent="-342900" eaLnBrk="1" hangingPunct="1">
              <a:lnSpc>
                <a:spcPct val="80000"/>
              </a:lnSpc>
              <a:buClr>
                <a:srgbClr val="FF603B"/>
              </a:buClr>
            </a:pPr>
            <a:r>
              <a:rPr lang="es-ES" sz="1400" smtClean="0"/>
              <a:t>Con fuentes RSS</a:t>
            </a:r>
          </a:p>
          <a:p>
            <a:pPr marL="1257300" lvl="2" indent="-342900" eaLnBrk="1" hangingPunct="1">
              <a:lnSpc>
                <a:spcPct val="80000"/>
              </a:lnSpc>
              <a:buClr>
                <a:srgbClr val="FF603B"/>
              </a:buClr>
            </a:pPr>
            <a:r>
              <a:rPr lang="es-ES" sz="1400" smtClean="0"/>
              <a:t>Con una dirección IP con el programa RefGrab-it</a:t>
            </a:r>
          </a:p>
          <a:p>
            <a:pPr marL="1257300" lvl="2" indent="-342900" eaLnBrk="1" hangingPunct="1">
              <a:lnSpc>
                <a:spcPct val="80000"/>
              </a:lnSpc>
              <a:buClr>
                <a:srgbClr val="FF603B"/>
              </a:buClr>
              <a:buFont typeface="Calibri" pitchFamily="34" charset="0"/>
              <a:buAutoNum type="arabicPeriod"/>
            </a:pPr>
            <a:endParaRPr lang="es-ES" sz="1400" smtClean="0"/>
          </a:p>
          <a:p>
            <a:pPr lvl="1" eaLnBrk="1" hangingPunct="1">
              <a:lnSpc>
                <a:spcPct val="80000"/>
              </a:lnSpc>
              <a:buClr>
                <a:srgbClr val="FF603B"/>
              </a:buClr>
            </a:pPr>
            <a:endParaRPr lang="es-ES" sz="1800" smtClean="0"/>
          </a:p>
          <a:p>
            <a:pPr lvl="1" eaLnBrk="1" hangingPunct="1">
              <a:lnSpc>
                <a:spcPct val="80000"/>
              </a:lnSpc>
              <a:buClr>
                <a:srgbClr val="FF603B"/>
              </a:buClr>
            </a:pPr>
            <a:endParaRPr lang="es-ES" sz="1800" smtClean="0"/>
          </a:p>
          <a:p>
            <a:pPr lvl="1" eaLnBrk="1" hangingPunct="1">
              <a:lnSpc>
                <a:spcPct val="80000"/>
              </a:lnSpc>
              <a:buClr>
                <a:srgbClr val="FF603B"/>
              </a:buClr>
            </a:pPr>
            <a:endParaRPr lang="es-ES" sz="1800" smtClean="0"/>
          </a:p>
          <a:p>
            <a:pPr lvl="1" eaLnBrk="1" hangingPunct="1">
              <a:lnSpc>
                <a:spcPct val="80000"/>
              </a:lnSpc>
              <a:buClr>
                <a:srgbClr val="FF603B"/>
              </a:buClr>
            </a:pPr>
            <a:endParaRPr lang="es-ES" sz="1800" smtClean="0"/>
          </a:p>
        </p:txBody>
      </p:sp>
      <p:sp>
        <p:nvSpPr>
          <p:cNvPr id="11266" name="1 Título"/>
          <p:cNvSpPr>
            <a:spLocks/>
          </p:cNvSpPr>
          <p:nvPr/>
        </p:nvSpPr>
        <p:spPr bwMode="auto">
          <a:xfrm>
            <a:off x="971550" y="188913"/>
            <a:ext cx="7272338" cy="922337"/>
          </a:xfrm>
          <a:prstGeom prst="rect">
            <a:avLst/>
          </a:prstGeom>
          <a:noFill/>
          <a:ln w="9525">
            <a:noFill/>
            <a:miter lim="800000"/>
            <a:headEnd/>
            <a:tailEnd/>
          </a:ln>
        </p:spPr>
        <p:txBody>
          <a:bodyPr anchor="ctr"/>
          <a:lstStyle/>
          <a:p>
            <a:pPr algn="ctr"/>
            <a:r>
              <a:rPr lang="es-ES" sz="3200" b="1">
                <a:solidFill>
                  <a:srgbClr val="F67136"/>
                </a:solidFill>
                <a:latin typeface="Calibri" pitchFamily="34" charset="0"/>
              </a:rPr>
              <a:t>SUMARIO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31746"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None/>
            </a:pPr>
            <a:r>
              <a:rPr lang="es-ES">
                <a:solidFill>
                  <a:srgbClr val="404040"/>
                </a:solidFill>
                <a:latin typeface="Calibri" pitchFamily="34" charset="0"/>
              </a:rPr>
              <a:t>Entramos en nuestra sesión de  RefWorks, vamos a:</a:t>
            </a:r>
          </a:p>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Buscar y seleccionar Fuente RSS.</a:t>
            </a:r>
          </a:p>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Pegamos la dirección IP copiada y pulsamos Agregar Fuente RSS</a:t>
            </a:r>
          </a:p>
        </p:txBody>
      </p:sp>
      <p:pic>
        <p:nvPicPr>
          <p:cNvPr id="31747" name="Picture 4"/>
          <p:cNvPicPr>
            <a:picLocks noChangeAspect="1" noChangeArrowheads="1"/>
          </p:cNvPicPr>
          <p:nvPr/>
        </p:nvPicPr>
        <p:blipFill>
          <a:blip r:embed="rId3" cstate="print"/>
          <a:srcRect l="2188" t="23512" r="6242" b="26443"/>
          <a:stretch>
            <a:fillRect/>
          </a:stretch>
        </p:blipFill>
        <p:spPr bwMode="auto">
          <a:xfrm>
            <a:off x="611188" y="2636838"/>
            <a:ext cx="7631112" cy="1727200"/>
          </a:xfrm>
          <a:prstGeom prst="rect">
            <a:avLst/>
          </a:prstGeom>
          <a:noFill/>
          <a:ln w="9525">
            <a:noFill/>
            <a:miter lim="800000"/>
            <a:headEnd/>
            <a:tailEnd/>
          </a:ln>
        </p:spPr>
      </p:pic>
      <p:pic>
        <p:nvPicPr>
          <p:cNvPr id="31748" name="Picture 5"/>
          <p:cNvPicPr>
            <a:picLocks noChangeAspect="1" noChangeArrowheads="1"/>
          </p:cNvPicPr>
          <p:nvPr/>
        </p:nvPicPr>
        <p:blipFill>
          <a:blip r:embed="rId4" cstate="print"/>
          <a:srcRect l="1083" t="19875" r="6741" b="54799"/>
          <a:stretch>
            <a:fillRect/>
          </a:stretch>
        </p:blipFill>
        <p:spPr bwMode="auto">
          <a:xfrm>
            <a:off x="1185863" y="4510088"/>
            <a:ext cx="6121400" cy="1295400"/>
          </a:xfrm>
          <a:prstGeom prst="rect">
            <a:avLst/>
          </a:prstGeom>
          <a:noFill/>
          <a:ln w="9525">
            <a:noFill/>
            <a:miter lim="800000"/>
            <a:headEnd/>
            <a:tailEnd/>
          </a:ln>
        </p:spPr>
      </p:pic>
      <p:sp>
        <p:nvSpPr>
          <p:cNvPr id="24582" name="Oval 6"/>
          <p:cNvSpPr>
            <a:spLocks noChangeArrowheads="1"/>
          </p:cNvSpPr>
          <p:nvPr/>
        </p:nvSpPr>
        <p:spPr bwMode="auto">
          <a:xfrm>
            <a:off x="1835150" y="3573463"/>
            <a:ext cx="1081088" cy="360362"/>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24583" name="Oval 7"/>
          <p:cNvSpPr>
            <a:spLocks noChangeArrowheads="1"/>
          </p:cNvSpPr>
          <p:nvPr/>
        </p:nvSpPr>
        <p:spPr bwMode="auto">
          <a:xfrm>
            <a:off x="1978025" y="4652963"/>
            <a:ext cx="1152525" cy="431800"/>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24584" name="Oval 8"/>
          <p:cNvSpPr>
            <a:spLocks noChangeArrowheads="1"/>
          </p:cNvSpPr>
          <p:nvPr/>
        </p:nvSpPr>
        <p:spPr bwMode="auto">
          <a:xfrm>
            <a:off x="5722938" y="4797425"/>
            <a:ext cx="1225550" cy="792163"/>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10" name="9 Rectángulo"/>
          <p:cNvSpPr>
            <a:spLocks noChangeArrowheads="1"/>
          </p:cNvSpPr>
          <p:nvPr/>
        </p:nvSpPr>
        <p:spPr bwMode="auto">
          <a:xfrm>
            <a:off x="2771775" y="5208588"/>
            <a:ext cx="2881313" cy="236537"/>
          </a:xfrm>
          <a:prstGeom prst="rect">
            <a:avLst/>
          </a:prstGeom>
          <a:noFill/>
          <a:ln w="9525">
            <a:solidFill>
              <a:srgbClr val="F5F4ED"/>
            </a:solidFill>
            <a:miter lim="800000"/>
            <a:headEnd/>
            <a:tailEnd/>
          </a:ln>
        </p:spPr>
        <p:txBody>
          <a:bodyPr>
            <a:spAutoFit/>
          </a:bodyPr>
          <a:lstStyle/>
          <a:p>
            <a:pPr>
              <a:lnSpc>
                <a:spcPct val="80000"/>
              </a:lnSpc>
              <a:spcBef>
                <a:spcPct val="20000"/>
              </a:spcBef>
              <a:buClr>
                <a:srgbClr val="FF603B"/>
              </a:buClr>
              <a:buFont typeface="Wingdings" pitchFamily="2" charset="2"/>
              <a:buNone/>
              <a:defRPr/>
            </a:pPr>
            <a:r>
              <a:rPr lang="es-ES" sz="1100" dirty="0"/>
              <a:t>http://news.sciencemag.org/rss/current.xml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32770"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None/>
            </a:pPr>
            <a:r>
              <a:rPr lang="es-ES">
                <a:solidFill>
                  <a:srgbClr val="404040"/>
                </a:solidFill>
                <a:latin typeface="Calibri" pitchFamily="34" charset="0"/>
              </a:rPr>
              <a:t>Se abre otra ventana de diálogo que:</a:t>
            </a:r>
          </a:p>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Nos permite agregar la fuente y/o recuperar las referencias.</a:t>
            </a:r>
          </a:p>
        </p:txBody>
      </p:sp>
      <p:pic>
        <p:nvPicPr>
          <p:cNvPr id="32771" name="11 Imagen"/>
          <p:cNvPicPr>
            <a:picLocks noChangeAspect="1" noChangeArrowheads="1"/>
          </p:cNvPicPr>
          <p:nvPr/>
        </p:nvPicPr>
        <p:blipFill>
          <a:blip r:embed="rId3" cstate="print"/>
          <a:srcRect l="1939" t="18588" r="10934" b="33176"/>
          <a:stretch>
            <a:fillRect/>
          </a:stretch>
        </p:blipFill>
        <p:spPr bwMode="auto">
          <a:xfrm>
            <a:off x="539750" y="2205038"/>
            <a:ext cx="4032250" cy="3816350"/>
          </a:xfrm>
          <a:prstGeom prst="rect">
            <a:avLst/>
          </a:prstGeom>
          <a:noFill/>
          <a:ln w="9525">
            <a:noFill/>
            <a:miter lim="800000"/>
            <a:headEnd/>
            <a:tailEnd/>
          </a:ln>
        </p:spPr>
      </p:pic>
      <p:pic>
        <p:nvPicPr>
          <p:cNvPr id="32772" name="12 Imagen"/>
          <p:cNvPicPr>
            <a:picLocks noChangeAspect="1" noChangeArrowheads="1"/>
          </p:cNvPicPr>
          <p:nvPr/>
        </p:nvPicPr>
        <p:blipFill>
          <a:blip r:embed="rId4" cstate="print"/>
          <a:srcRect l="2821" t="18588" r="12875" b="11530"/>
          <a:stretch>
            <a:fillRect/>
          </a:stretch>
        </p:blipFill>
        <p:spPr bwMode="auto">
          <a:xfrm>
            <a:off x="4716463" y="2205038"/>
            <a:ext cx="3959225" cy="3816350"/>
          </a:xfrm>
          <a:prstGeom prst="rect">
            <a:avLst/>
          </a:prstGeom>
          <a:noFill/>
          <a:ln w="9525">
            <a:noFill/>
            <a:miter lim="800000"/>
            <a:headEnd/>
            <a:tailEnd/>
          </a:ln>
        </p:spPr>
      </p:pic>
      <p:sp>
        <p:nvSpPr>
          <p:cNvPr id="25607" name="Oval 6"/>
          <p:cNvSpPr>
            <a:spLocks noChangeArrowheads="1"/>
          </p:cNvSpPr>
          <p:nvPr/>
        </p:nvSpPr>
        <p:spPr bwMode="auto">
          <a:xfrm>
            <a:off x="8243888" y="5734050"/>
            <a:ext cx="431800" cy="288925"/>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25608" name="14 Rectángulo"/>
          <p:cNvSpPr>
            <a:spLocks noChangeArrowheads="1"/>
          </p:cNvSpPr>
          <p:nvPr/>
        </p:nvSpPr>
        <p:spPr bwMode="auto">
          <a:xfrm>
            <a:off x="5435600" y="4078288"/>
            <a:ext cx="1296988" cy="431800"/>
          </a:xfrm>
          <a:prstGeom prst="rect">
            <a:avLst/>
          </a:prstGeom>
          <a:noFill/>
          <a:ln w="28575" algn="ctr">
            <a:solidFill>
              <a:schemeClr val="accent2">
                <a:lumMod val="75000"/>
              </a:schemeClr>
            </a:solidFill>
            <a:round/>
            <a:headEnd/>
            <a:tailEnd/>
          </a:ln>
        </p:spPr>
        <p:txBody>
          <a:bodyPr/>
          <a:lstStyle/>
          <a:p>
            <a:pPr>
              <a:lnSpc>
                <a:spcPct val="80000"/>
              </a:lnSpc>
              <a:spcBef>
                <a:spcPct val="20000"/>
              </a:spcBef>
              <a:buClr>
                <a:srgbClr val="FF603B"/>
              </a:buClr>
              <a:buFont typeface="Wingdings" pitchFamily="2" charset="2"/>
              <a:buNone/>
              <a:defRPr/>
            </a:pPr>
            <a:endParaRPr lang="es-ES" sz="2400"/>
          </a:p>
        </p:txBody>
      </p:sp>
      <p:sp>
        <p:nvSpPr>
          <p:cNvPr id="25609" name="AutoShape 9"/>
          <p:cNvSpPr>
            <a:spLocks noChangeArrowheads="1"/>
          </p:cNvSpPr>
          <p:nvPr/>
        </p:nvSpPr>
        <p:spPr bwMode="auto">
          <a:xfrm>
            <a:off x="539750" y="4654550"/>
            <a:ext cx="2016125" cy="1150938"/>
          </a:xfrm>
          <a:prstGeom prst="wedgeRoundRectCallout">
            <a:avLst>
              <a:gd name="adj1" fmla="val 79102"/>
              <a:gd name="adj2" fmla="val 31861"/>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defRPr/>
            </a:pPr>
            <a:r>
              <a:rPr lang="es-ES" sz="1200"/>
              <a:t>Si pulsamos OK recupera las referencias.</a:t>
            </a:r>
          </a:p>
          <a:p>
            <a:pPr algn="ctr">
              <a:lnSpc>
                <a:spcPct val="80000"/>
              </a:lnSpc>
              <a:spcBef>
                <a:spcPct val="20000"/>
              </a:spcBef>
              <a:buClr>
                <a:srgbClr val="FF603B"/>
              </a:buClr>
              <a:buFont typeface="Wingdings" pitchFamily="2" charset="2"/>
              <a:buNone/>
              <a:defRPr/>
            </a:pPr>
            <a:r>
              <a:rPr lang="es-ES" sz="1200"/>
              <a:t>En Cancelar, agrega la Fuente RSS, pero no las referencias</a:t>
            </a:r>
          </a:p>
        </p:txBody>
      </p:sp>
      <p:sp>
        <p:nvSpPr>
          <p:cNvPr id="32776" name="14 Rectángulo"/>
          <p:cNvSpPr>
            <a:spLocks noChangeArrowheads="1"/>
          </p:cNvSpPr>
          <p:nvPr/>
        </p:nvSpPr>
        <p:spPr bwMode="auto">
          <a:xfrm rot="5400000">
            <a:off x="4499769" y="4437857"/>
            <a:ext cx="1512887" cy="215900"/>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
        <p:nvSpPr>
          <p:cNvPr id="25611" name="Oval 6"/>
          <p:cNvSpPr>
            <a:spLocks noChangeArrowheads="1"/>
          </p:cNvSpPr>
          <p:nvPr/>
        </p:nvSpPr>
        <p:spPr bwMode="auto">
          <a:xfrm>
            <a:off x="2916238" y="5734050"/>
            <a:ext cx="792162" cy="360363"/>
          </a:xfrm>
          <a:prstGeom prst="ellipse">
            <a:avLst/>
          </a:prstGeom>
          <a:noFill/>
          <a:ln w="28575">
            <a:solidFill>
              <a:schemeClr val="accent2">
                <a:lumMod val="75000"/>
              </a:schemeClr>
            </a:solidFill>
            <a:round/>
            <a:headEnd/>
            <a:tailEnd/>
          </a:ln>
        </p:spPr>
        <p:txBody>
          <a:bodyPr wrap="none" anchor="ctr"/>
          <a:lstStyle/>
          <a:p>
            <a:pPr>
              <a:lnSpc>
                <a:spcPct val="80000"/>
              </a:lnSpc>
              <a:spcBef>
                <a:spcPct val="20000"/>
              </a:spcBef>
              <a:buClr>
                <a:srgbClr val="FF603B"/>
              </a:buClr>
              <a:buFont typeface="Wingdings" pitchFamily="2" charset="2"/>
              <a:buNone/>
              <a:defRPr/>
            </a:pPr>
            <a:endParaRPr lang="es-ES" sz="2400"/>
          </a:p>
        </p:txBody>
      </p:sp>
      <p:sp>
        <p:nvSpPr>
          <p:cNvPr id="25612" name="AutoShape 9"/>
          <p:cNvSpPr>
            <a:spLocks noChangeArrowheads="1"/>
          </p:cNvSpPr>
          <p:nvPr/>
        </p:nvSpPr>
        <p:spPr bwMode="auto">
          <a:xfrm>
            <a:off x="5508625" y="4797425"/>
            <a:ext cx="2016125" cy="1223963"/>
          </a:xfrm>
          <a:prstGeom prst="wedgeRoundRectCallout">
            <a:avLst>
              <a:gd name="adj1" fmla="val -14329"/>
              <a:gd name="adj2" fmla="val -72051"/>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defRPr/>
            </a:pPr>
            <a:r>
              <a:rPr lang="es-ES" sz="1400"/>
              <a:t>Las referencias se pueden Guardar en una Carpeta o por defecto, llegarán a la carpeta Última importación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33794"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None/>
            </a:pPr>
            <a:r>
              <a:rPr lang="es-ES">
                <a:solidFill>
                  <a:srgbClr val="404040"/>
                </a:solidFill>
                <a:latin typeface="Calibri" pitchFamily="34" charset="0"/>
              </a:rPr>
              <a:t>Aparecerá una ventana con la información: </a:t>
            </a:r>
          </a:p>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Referencias importadas.</a:t>
            </a:r>
          </a:p>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Ver Carpeta Última importación.</a:t>
            </a:r>
          </a:p>
        </p:txBody>
      </p:sp>
      <p:pic>
        <p:nvPicPr>
          <p:cNvPr id="33795" name="9 Imagen"/>
          <p:cNvPicPr>
            <a:picLocks noChangeAspect="1" noChangeArrowheads="1"/>
          </p:cNvPicPr>
          <p:nvPr/>
        </p:nvPicPr>
        <p:blipFill>
          <a:blip r:embed="rId3" cstate="print"/>
          <a:srcRect l="1057" t="18588" r="16931" b="10352"/>
          <a:stretch>
            <a:fillRect/>
          </a:stretch>
        </p:blipFill>
        <p:spPr bwMode="auto">
          <a:xfrm>
            <a:off x="323850" y="2586038"/>
            <a:ext cx="3816350" cy="3217862"/>
          </a:xfrm>
          <a:prstGeom prst="rect">
            <a:avLst/>
          </a:prstGeom>
          <a:noFill/>
          <a:ln w="9525">
            <a:noFill/>
            <a:miter lim="800000"/>
            <a:headEnd/>
            <a:tailEnd/>
          </a:ln>
        </p:spPr>
      </p:pic>
      <p:pic>
        <p:nvPicPr>
          <p:cNvPr id="33796" name="10 Imagen"/>
          <p:cNvPicPr>
            <a:picLocks noChangeAspect="1" noChangeArrowheads="1"/>
          </p:cNvPicPr>
          <p:nvPr/>
        </p:nvPicPr>
        <p:blipFill>
          <a:blip r:embed="rId4" cstate="print"/>
          <a:srcRect l="4585" t="18353" r="6349" b="8000"/>
          <a:stretch>
            <a:fillRect/>
          </a:stretch>
        </p:blipFill>
        <p:spPr bwMode="auto">
          <a:xfrm>
            <a:off x="4356100" y="2581275"/>
            <a:ext cx="4248150" cy="3222625"/>
          </a:xfrm>
          <a:prstGeom prst="rect">
            <a:avLst/>
          </a:prstGeom>
          <a:noFill/>
          <a:ln w="9525">
            <a:noFill/>
            <a:miter lim="800000"/>
            <a:headEnd/>
            <a:tailEnd/>
          </a:ln>
        </p:spPr>
      </p:pic>
      <p:sp>
        <p:nvSpPr>
          <p:cNvPr id="33797" name="14 Rectángulo"/>
          <p:cNvSpPr>
            <a:spLocks noChangeArrowheads="1"/>
          </p:cNvSpPr>
          <p:nvPr/>
        </p:nvSpPr>
        <p:spPr bwMode="auto">
          <a:xfrm>
            <a:off x="2916238" y="5588000"/>
            <a:ext cx="1296987" cy="288925"/>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
        <p:nvSpPr>
          <p:cNvPr id="33798" name="14 Rectángulo"/>
          <p:cNvSpPr>
            <a:spLocks noChangeArrowheads="1"/>
          </p:cNvSpPr>
          <p:nvPr/>
        </p:nvSpPr>
        <p:spPr bwMode="auto">
          <a:xfrm>
            <a:off x="5003800" y="3109913"/>
            <a:ext cx="792163" cy="174625"/>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34818"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lgn="just">
              <a:spcBef>
                <a:spcPct val="20000"/>
              </a:spcBef>
              <a:buSzPct val="60000"/>
              <a:buFont typeface="Arial" charset="0"/>
              <a:buAutoNum type="arabicPeriod" startAt="5"/>
            </a:pPr>
            <a:r>
              <a:rPr lang="es-ES">
                <a:solidFill>
                  <a:srgbClr val="404040"/>
                </a:solidFill>
                <a:latin typeface="Calibri" pitchFamily="34" charset="0"/>
              </a:rPr>
              <a:t>Importar páginas Web con RefGrab-It:</a:t>
            </a:r>
          </a:p>
          <a:p>
            <a:pPr marL="533400" indent="-533400" algn="just">
              <a:spcBef>
                <a:spcPct val="20000"/>
              </a:spcBef>
              <a:buClr>
                <a:srgbClr val="F67136"/>
              </a:buClr>
              <a:buSzPct val="60000"/>
              <a:buFont typeface="Wingdings" pitchFamily="2" charset="2"/>
              <a:buChar char="q"/>
            </a:pPr>
            <a:r>
              <a:rPr lang="es-ES">
                <a:solidFill>
                  <a:srgbClr val="404040"/>
                </a:solidFill>
                <a:latin typeface="Calibri" pitchFamily="34" charset="0"/>
              </a:rPr>
              <a:t>Instalar </a:t>
            </a:r>
            <a:r>
              <a:rPr lang="es-ES">
                <a:solidFill>
                  <a:srgbClr val="404040"/>
                </a:solidFill>
                <a:latin typeface="Calibri" pitchFamily="34" charset="0"/>
                <a:hlinkClick r:id="rId3"/>
              </a:rPr>
              <a:t>RefGrab-It</a:t>
            </a:r>
            <a:r>
              <a:rPr lang="es-ES">
                <a:solidFill>
                  <a:srgbClr val="404040"/>
                </a:solidFill>
                <a:latin typeface="Calibri" pitchFamily="34" charset="0"/>
              </a:rPr>
              <a:t> desde la pestaña Herramientas. Añadirlo a Favoritos.</a:t>
            </a:r>
          </a:p>
          <a:p>
            <a:pPr marL="533400" indent="-533400" algn="just">
              <a:spcBef>
                <a:spcPct val="20000"/>
              </a:spcBef>
              <a:buClr>
                <a:srgbClr val="F67136"/>
              </a:buClr>
              <a:buSzPct val="60000"/>
              <a:buFont typeface="Wingdings" pitchFamily="2" charset="2"/>
              <a:buChar char="q"/>
            </a:pPr>
            <a:r>
              <a:rPr lang="es-ES">
                <a:solidFill>
                  <a:srgbClr val="404040"/>
                </a:solidFill>
                <a:latin typeface="Calibri" pitchFamily="34" charset="0"/>
              </a:rPr>
              <a:t>Abrimos la página Web que queremos importar y  pulsamos RefGrab-It, desde nuestros Favoritos.</a:t>
            </a:r>
          </a:p>
        </p:txBody>
      </p:sp>
      <p:pic>
        <p:nvPicPr>
          <p:cNvPr id="34819" name="6 Imagen"/>
          <p:cNvPicPr>
            <a:picLocks noChangeAspect="1" noChangeArrowheads="1"/>
          </p:cNvPicPr>
          <p:nvPr/>
        </p:nvPicPr>
        <p:blipFill>
          <a:blip r:embed="rId4" cstate="print"/>
          <a:srcRect t="10973" r="31883" b="16928"/>
          <a:stretch>
            <a:fillRect/>
          </a:stretch>
        </p:blipFill>
        <p:spPr bwMode="auto">
          <a:xfrm>
            <a:off x="323850" y="2782888"/>
            <a:ext cx="4032250" cy="3382962"/>
          </a:xfrm>
          <a:prstGeom prst="rect">
            <a:avLst/>
          </a:prstGeom>
          <a:noFill/>
          <a:ln w="9525">
            <a:solidFill>
              <a:srgbClr val="002060"/>
            </a:solidFill>
            <a:miter lim="800000"/>
            <a:headEnd/>
            <a:tailEnd/>
          </a:ln>
        </p:spPr>
      </p:pic>
      <p:sp>
        <p:nvSpPr>
          <p:cNvPr id="34820" name="Oval 6"/>
          <p:cNvSpPr>
            <a:spLocks noChangeArrowheads="1"/>
          </p:cNvSpPr>
          <p:nvPr/>
        </p:nvSpPr>
        <p:spPr bwMode="auto">
          <a:xfrm>
            <a:off x="1690688" y="3502025"/>
            <a:ext cx="1223962" cy="288925"/>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pic>
        <p:nvPicPr>
          <p:cNvPr id="34821" name="12 Imagen"/>
          <p:cNvPicPr>
            <a:picLocks noChangeAspect="1" noChangeArrowheads="1"/>
          </p:cNvPicPr>
          <p:nvPr/>
        </p:nvPicPr>
        <p:blipFill>
          <a:blip r:embed="rId5" cstate="print"/>
          <a:srcRect l="2235" t="20847" r="6824" b="17712"/>
          <a:stretch>
            <a:fillRect/>
          </a:stretch>
        </p:blipFill>
        <p:spPr bwMode="auto">
          <a:xfrm>
            <a:off x="4498975" y="2782888"/>
            <a:ext cx="4044950" cy="3382962"/>
          </a:xfrm>
          <a:prstGeom prst="rect">
            <a:avLst/>
          </a:prstGeom>
          <a:noFill/>
          <a:ln w="9525">
            <a:noFill/>
            <a:miter lim="800000"/>
            <a:headEnd/>
            <a:tailEnd/>
          </a:ln>
        </p:spPr>
      </p:pic>
      <p:sp>
        <p:nvSpPr>
          <p:cNvPr id="34822" name="Oval 6"/>
          <p:cNvSpPr>
            <a:spLocks noChangeArrowheads="1"/>
          </p:cNvSpPr>
          <p:nvPr/>
        </p:nvSpPr>
        <p:spPr bwMode="auto">
          <a:xfrm>
            <a:off x="4498975" y="5591175"/>
            <a:ext cx="1223963" cy="287338"/>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34823" name="Oval 6"/>
          <p:cNvSpPr>
            <a:spLocks noChangeArrowheads="1"/>
          </p:cNvSpPr>
          <p:nvPr/>
        </p:nvSpPr>
        <p:spPr bwMode="auto">
          <a:xfrm>
            <a:off x="1042988" y="2708275"/>
            <a:ext cx="576262" cy="288925"/>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_tradnl" sz="2600" b="1">
                <a:solidFill>
                  <a:srgbClr val="F67136"/>
                </a:solidFill>
                <a:latin typeface="Calibri" pitchFamily="34" charset="0"/>
              </a:rPr>
              <a:t>CREAR LA BASE DE DATOS: </a:t>
            </a:r>
            <a:br>
              <a:rPr lang="es-ES_tradnl" sz="2600" b="1">
                <a:solidFill>
                  <a:srgbClr val="F67136"/>
                </a:solidFill>
                <a:latin typeface="Calibri" pitchFamily="34" charset="0"/>
              </a:rPr>
            </a:br>
            <a:r>
              <a:rPr lang="es-ES_tradnl" sz="2600" b="1">
                <a:solidFill>
                  <a:srgbClr val="F67136"/>
                </a:solidFill>
                <a:latin typeface="Calibri" pitchFamily="34" charset="0"/>
              </a:rPr>
              <a:t>INTRODUCCIÓN DE REFERENCIAS BIBLIOGRÁFICAS</a:t>
            </a:r>
            <a:endParaRPr lang="es-ES" sz="2600" b="1">
              <a:solidFill>
                <a:srgbClr val="F67136"/>
              </a:solidFill>
              <a:latin typeface="Calibri" pitchFamily="34" charset="0"/>
            </a:endParaRPr>
          </a:p>
        </p:txBody>
      </p:sp>
      <p:sp>
        <p:nvSpPr>
          <p:cNvPr id="35842"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SzPct val="60000"/>
              <a:buFont typeface="Arial" charset="0"/>
              <a:buAutoNum type="arabicPeriod" startAt="6"/>
            </a:pPr>
            <a:r>
              <a:rPr lang="es-ES" sz="1600">
                <a:solidFill>
                  <a:srgbClr val="404040"/>
                </a:solidFill>
                <a:latin typeface="Calibri" pitchFamily="34" charset="0"/>
              </a:rPr>
              <a:t>Importar desde otros gestores.</a:t>
            </a:r>
          </a:p>
          <a:p>
            <a:pPr marL="533400" indent="-533400" algn="just">
              <a:spcBef>
                <a:spcPct val="20000"/>
              </a:spcBef>
              <a:buClr>
                <a:srgbClr val="F67136"/>
              </a:buClr>
              <a:buSzPct val="60000"/>
              <a:buFont typeface="Wingdings" pitchFamily="2" charset="2"/>
              <a:buNone/>
            </a:pPr>
            <a:r>
              <a:rPr lang="es-ES" sz="1600">
                <a:solidFill>
                  <a:srgbClr val="404040"/>
                </a:solidFill>
                <a:latin typeface="Calibri" pitchFamily="34" charset="0"/>
              </a:rPr>
              <a:t>	Si trabajamos con EndNote Web u otro gestor bibliográfico es posible que necesitemos transferir referencias a RefWorks:</a:t>
            </a:r>
          </a:p>
          <a:p>
            <a:pPr marL="952500" lvl="1" indent="-495300">
              <a:spcBef>
                <a:spcPct val="20000"/>
              </a:spcBef>
              <a:buClr>
                <a:srgbClr val="FF603B"/>
              </a:buClr>
              <a:buSzPct val="60000"/>
              <a:buFont typeface="Wingdings" pitchFamily="2" charset="2"/>
              <a:buChar char="q"/>
            </a:pPr>
            <a:r>
              <a:rPr lang="es-ES" sz="1600">
                <a:solidFill>
                  <a:srgbClr val="404040"/>
                </a:solidFill>
                <a:latin typeface="Calibri" pitchFamily="34" charset="0"/>
              </a:rPr>
              <a:t>Desde “Format “ seleccionamos “Format references”.</a:t>
            </a:r>
          </a:p>
          <a:p>
            <a:pPr marL="952500" lvl="1" indent="-495300">
              <a:spcBef>
                <a:spcPct val="20000"/>
              </a:spcBef>
              <a:buClr>
                <a:srgbClr val="FF603B"/>
              </a:buClr>
              <a:buSzPct val="60000"/>
              <a:buFont typeface="Wingdings" pitchFamily="2" charset="2"/>
              <a:buChar char="q"/>
            </a:pPr>
            <a:r>
              <a:rPr lang="es-ES" sz="1600">
                <a:solidFill>
                  <a:srgbClr val="404040"/>
                </a:solidFill>
                <a:latin typeface="Calibri" pitchFamily="34" charset="0"/>
              </a:rPr>
              <a:t>Abrimos EndNote Web.</a:t>
            </a:r>
          </a:p>
          <a:p>
            <a:pPr marL="952500" lvl="1" indent="-495300">
              <a:spcBef>
                <a:spcPct val="20000"/>
              </a:spcBef>
              <a:buClr>
                <a:srgbClr val="FF603B"/>
              </a:buClr>
              <a:buSzPct val="60000"/>
              <a:buFont typeface="Wingdings" pitchFamily="2" charset="2"/>
              <a:buChar char="q"/>
            </a:pPr>
            <a:r>
              <a:rPr lang="es-ES" sz="1600">
                <a:solidFill>
                  <a:srgbClr val="404040"/>
                </a:solidFill>
                <a:latin typeface="Calibri" pitchFamily="34" charset="0"/>
              </a:rPr>
              <a:t>Elegimos la carpeta que vamos a exportar.</a:t>
            </a:r>
          </a:p>
          <a:p>
            <a:pPr marL="952500" lvl="1" indent="-495300">
              <a:spcBef>
                <a:spcPct val="20000"/>
              </a:spcBef>
              <a:buClr>
                <a:srgbClr val="FF603B"/>
              </a:buClr>
              <a:buSzPct val="60000"/>
              <a:buFont typeface="Wingdings" pitchFamily="2" charset="2"/>
              <a:buChar char="q"/>
            </a:pPr>
            <a:r>
              <a:rPr lang="es-ES" sz="1600">
                <a:solidFill>
                  <a:srgbClr val="404040"/>
                </a:solidFill>
                <a:latin typeface="Calibri" pitchFamily="34" charset="0"/>
              </a:rPr>
              <a:t>En “Export  style” seleccionamos “RefMan (RIS) export”</a:t>
            </a:r>
          </a:p>
        </p:txBody>
      </p:sp>
      <p:pic>
        <p:nvPicPr>
          <p:cNvPr id="35843" name="6 Imagen"/>
          <p:cNvPicPr>
            <a:picLocks noChangeAspect="1" noChangeArrowheads="1"/>
          </p:cNvPicPr>
          <p:nvPr/>
        </p:nvPicPr>
        <p:blipFill>
          <a:blip r:embed="rId3" cstate="print"/>
          <a:srcRect l="23177" t="33356" r="21176" b="11365"/>
          <a:stretch>
            <a:fillRect/>
          </a:stretch>
        </p:blipFill>
        <p:spPr bwMode="auto">
          <a:xfrm>
            <a:off x="395288" y="3500438"/>
            <a:ext cx="8135937" cy="25209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VISUALIZACIÓN DE REGISTROS</a:t>
            </a:r>
          </a:p>
        </p:txBody>
      </p:sp>
      <p:sp>
        <p:nvSpPr>
          <p:cNvPr id="36866"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lgn="just">
              <a:spcBef>
                <a:spcPct val="20000"/>
              </a:spcBef>
              <a:buClr>
                <a:srgbClr val="F67136"/>
              </a:buClr>
              <a:buSzPct val="60000"/>
              <a:buFont typeface="Wingdings" pitchFamily="2" charset="2"/>
              <a:buChar char="q"/>
            </a:pPr>
            <a:r>
              <a:rPr lang="es-ES">
                <a:solidFill>
                  <a:srgbClr val="404040"/>
                </a:solidFill>
                <a:latin typeface="Calibri" pitchFamily="34" charset="0"/>
              </a:rPr>
              <a:t>Podemos seleccionar:</a:t>
            </a:r>
          </a:p>
          <a:p>
            <a:pPr marL="952500" lvl="1" indent="-495300" algn="just">
              <a:spcBef>
                <a:spcPct val="20000"/>
              </a:spcBef>
              <a:buClr>
                <a:srgbClr val="C00000"/>
              </a:buClr>
              <a:buSzPct val="60000"/>
              <a:buFont typeface="Wingdings" pitchFamily="2" charset="2"/>
              <a:buChar char="q"/>
            </a:pPr>
            <a:r>
              <a:rPr lang="es-ES">
                <a:solidFill>
                  <a:srgbClr val="404040"/>
                </a:solidFill>
                <a:latin typeface="Calibri" pitchFamily="34" charset="0"/>
              </a:rPr>
              <a:t>Forma de ordenación </a:t>
            </a:r>
          </a:p>
          <a:p>
            <a:pPr marL="952500" lvl="1" indent="-495300" algn="just">
              <a:spcBef>
                <a:spcPct val="20000"/>
              </a:spcBef>
              <a:buClr>
                <a:srgbClr val="C00000"/>
              </a:buClr>
              <a:buSzPct val="60000"/>
              <a:buFont typeface="Wingdings" pitchFamily="2" charset="2"/>
              <a:buChar char="q"/>
            </a:pPr>
            <a:r>
              <a:rPr lang="es-ES">
                <a:solidFill>
                  <a:srgbClr val="404040"/>
                </a:solidFill>
                <a:latin typeface="Calibri" pitchFamily="34" charset="0"/>
              </a:rPr>
              <a:t>Forma de visualización de los resultados.</a:t>
            </a:r>
          </a:p>
        </p:txBody>
      </p:sp>
      <p:pic>
        <p:nvPicPr>
          <p:cNvPr id="36867" name="7 Imagen"/>
          <p:cNvPicPr>
            <a:picLocks noChangeAspect="1" noChangeArrowheads="1"/>
          </p:cNvPicPr>
          <p:nvPr/>
        </p:nvPicPr>
        <p:blipFill>
          <a:blip r:embed="rId3" cstate="print"/>
          <a:srcRect l="1587" t="21413" r="7056" b="8235"/>
          <a:stretch>
            <a:fillRect/>
          </a:stretch>
        </p:blipFill>
        <p:spPr bwMode="auto">
          <a:xfrm>
            <a:off x="611188" y="2492375"/>
            <a:ext cx="7991475" cy="3457575"/>
          </a:xfrm>
          <a:prstGeom prst="rect">
            <a:avLst/>
          </a:prstGeom>
          <a:noFill/>
          <a:ln w="9525">
            <a:noFill/>
            <a:miter lim="800000"/>
            <a:headEnd/>
            <a:tailEnd/>
          </a:ln>
        </p:spPr>
      </p:pic>
      <p:sp>
        <p:nvSpPr>
          <p:cNvPr id="36868" name="Oval 6"/>
          <p:cNvSpPr>
            <a:spLocks noChangeArrowheads="1"/>
          </p:cNvSpPr>
          <p:nvPr/>
        </p:nvSpPr>
        <p:spPr bwMode="auto">
          <a:xfrm>
            <a:off x="4284663" y="3429000"/>
            <a:ext cx="1081087" cy="647700"/>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36869" name="Oval 6"/>
          <p:cNvSpPr>
            <a:spLocks noChangeArrowheads="1"/>
          </p:cNvSpPr>
          <p:nvPr/>
        </p:nvSpPr>
        <p:spPr bwMode="auto">
          <a:xfrm>
            <a:off x="5435600" y="3429000"/>
            <a:ext cx="1223963" cy="649288"/>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CC00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VISUALIZACIÓN DE REGISTROS</a:t>
            </a:r>
          </a:p>
        </p:txBody>
      </p:sp>
      <p:sp>
        <p:nvSpPr>
          <p:cNvPr id="37890"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Existen varias posibilidades para trabajar con los registros:</a:t>
            </a:r>
          </a:p>
          <a:p>
            <a:pPr marL="952500" lvl="1" indent="-495300">
              <a:spcBef>
                <a:spcPct val="20000"/>
              </a:spcBef>
              <a:buClr>
                <a:srgbClr val="C00000"/>
              </a:buClr>
              <a:buSzPct val="60000"/>
              <a:buFont typeface="Wingdings" pitchFamily="2" charset="2"/>
              <a:buChar char="q"/>
            </a:pPr>
            <a:r>
              <a:rPr lang="es-ES">
                <a:solidFill>
                  <a:srgbClr val="404040"/>
                </a:solidFill>
                <a:latin typeface="Calibri" pitchFamily="34" charset="0"/>
              </a:rPr>
              <a:t> Añadir a otra carpeta, Editar, Borrar, Imprimir y Desocupar carpeta.</a:t>
            </a:r>
          </a:p>
        </p:txBody>
      </p:sp>
      <p:pic>
        <p:nvPicPr>
          <p:cNvPr id="37891" name="11 Imagen"/>
          <p:cNvPicPr>
            <a:picLocks noChangeAspect="1" noChangeArrowheads="1"/>
          </p:cNvPicPr>
          <p:nvPr/>
        </p:nvPicPr>
        <p:blipFill>
          <a:blip r:embed="rId3" cstate="print"/>
          <a:srcRect l="1234" t="19765" r="6702" b="8472"/>
          <a:stretch>
            <a:fillRect/>
          </a:stretch>
        </p:blipFill>
        <p:spPr bwMode="auto">
          <a:xfrm>
            <a:off x="396875" y="2276475"/>
            <a:ext cx="8064500" cy="3770313"/>
          </a:xfrm>
          <a:prstGeom prst="rect">
            <a:avLst/>
          </a:prstGeom>
          <a:noFill/>
          <a:ln w="9525">
            <a:noFill/>
            <a:miter lim="800000"/>
            <a:headEnd/>
            <a:tailEnd/>
          </a:ln>
        </p:spPr>
      </p:pic>
      <p:sp>
        <p:nvSpPr>
          <p:cNvPr id="37892" name="AutoShape 12"/>
          <p:cNvSpPr>
            <a:spLocks noChangeArrowheads="1"/>
          </p:cNvSpPr>
          <p:nvPr/>
        </p:nvSpPr>
        <p:spPr bwMode="auto">
          <a:xfrm>
            <a:off x="612775" y="5516563"/>
            <a:ext cx="1008063" cy="647700"/>
          </a:xfrm>
          <a:prstGeom prst="wedgeRoundRectCallout">
            <a:avLst>
              <a:gd name="adj1" fmla="val 217245"/>
              <a:gd name="adj2" fmla="val -148037"/>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Añadir a otra carpeta</a:t>
            </a:r>
          </a:p>
        </p:txBody>
      </p:sp>
      <p:sp>
        <p:nvSpPr>
          <p:cNvPr id="37893" name="AutoShape 13"/>
          <p:cNvSpPr>
            <a:spLocks noChangeArrowheads="1"/>
          </p:cNvSpPr>
          <p:nvPr/>
        </p:nvSpPr>
        <p:spPr bwMode="auto">
          <a:xfrm>
            <a:off x="4500563" y="3213100"/>
            <a:ext cx="936625" cy="360363"/>
          </a:xfrm>
          <a:prstGeom prst="wedgeRoundRectCallout">
            <a:avLst>
              <a:gd name="adj1" fmla="val -115083"/>
              <a:gd name="adj2" fmla="val 315639"/>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Borrar</a:t>
            </a:r>
          </a:p>
        </p:txBody>
      </p:sp>
      <p:sp>
        <p:nvSpPr>
          <p:cNvPr id="37894" name="AutoShape 11"/>
          <p:cNvSpPr>
            <a:spLocks noChangeArrowheads="1"/>
          </p:cNvSpPr>
          <p:nvPr/>
        </p:nvSpPr>
        <p:spPr bwMode="auto">
          <a:xfrm>
            <a:off x="2844800" y="5229225"/>
            <a:ext cx="1584325" cy="936625"/>
          </a:xfrm>
          <a:prstGeom prst="wedgeRoundRectCallout">
            <a:avLst>
              <a:gd name="adj1" fmla="val -602"/>
              <a:gd name="adj2" fmla="val -86273"/>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El Editor global  añade o modifica en bloque varios registros</a:t>
            </a:r>
          </a:p>
        </p:txBody>
      </p:sp>
      <p:sp>
        <p:nvSpPr>
          <p:cNvPr id="37895" name="AutoShape 14"/>
          <p:cNvSpPr>
            <a:spLocks noChangeArrowheads="1"/>
          </p:cNvSpPr>
          <p:nvPr/>
        </p:nvSpPr>
        <p:spPr bwMode="auto">
          <a:xfrm>
            <a:off x="5724525" y="3644900"/>
            <a:ext cx="1152525" cy="288925"/>
          </a:xfrm>
          <a:prstGeom prst="wedgeRoundRectCallout">
            <a:avLst>
              <a:gd name="adj1" fmla="val -193250"/>
              <a:gd name="adj2" fmla="val 292856"/>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Imprimir</a:t>
            </a:r>
          </a:p>
        </p:txBody>
      </p:sp>
      <p:sp>
        <p:nvSpPr>
          <p:cNvPr id="37896" name="AutoShape 15"/>
          <p:cNvSpPr>
            <a:spLocks noChangeArrowheads="1"/>
          </p:cNvSpPr>
          <p:nvPr/>
        </p:nvSpPr>
        <p:spPr bwMode="auto">
          <a:xfrm>
            <a:off x="4716463" y="5445125"/>
            <a:ext cx="1079500" cy="431800"/>
          </a:xfrm>
          <a:prstGeom prst="wedgeRoundRectCallout">
            <a:avLst>
              <a:gd name="adj1" fmla="val -95440"/>
              <a:gd name="adj2" fmla="val -191912"/>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Sacar de la carpeta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VISUALIZACIÓN DE REGISTROS</a:t>
            </a:r>
          </a:p>
        </p:txBody>
      </p:sp>
      <p:sp>
        <p:nvSpPr>
          <p:cNvPr id="38914" name="Rectangle 3"/>
          <p:cNvSpPr>
            <a:spLocks noChangeArrowheads="1"/>
          </p:cNvSpPr>
          <p:nvPr/>
        </p:nvSpPr>
        <p:spPr bwMode="auto">
          <a:xfrm>
            <a:off x="457200" y="1412875"/>
            <a:ext cx="8229600" cy="1439863"/>
          </a:xfrm>
          <a:prstGeom prst="rect">
            <a:avLst/>
          </a:prstGeom>
          <a:noFill/>
          <a:ln w="9525">
            <a:noFill/>
            <a:miter lim="800000"/>
            <a:headEnd/>
            <a:tailEnd/>
          </a:ln>
        </p:spPr>
        <p:txBody>
          <a:bodyPr/>
          <a:lstStyle/>
          <a:p>
            <a:pPr marL="533400" indent="-533400" algn="just">
              <a:spcBef>
                <a:spcPct val="20000"/>
              </a:spcBef>
              <a:buClr>
                <a:srgbClr val="F67136"/>
              </a:buClr>
              <a:buSzPct val="60000"/>
              <a:buFont typeface="Wingdings" pitchFamily="2" charset="2"/>
              <a:buChar char="q"/>
            </a:pPr>
            <a:r>
              <a:rPr lang="es-ES">
                <a:solidFill>
                  <a:srgbClr val="404040"/>
                </a:solidFill>
                <a:latin typeface="Calibri" pitchFamily="34" charset="0"/>
              </a:rPr>
              <a:t>En cada referencia podemos:</a:t>
            </a:r>
          </a:p>
          <a:p>
            <a:pPr marL="952500" lvl="1" indent="-495300" algn="just">
              <a:spcBef>
                <a:spcPct val="20000"/>
              </a:spcBef>
              <a:buClr>
                <a:srgbClr val="C00000"/>
              </a:buClr>
              <a:buSzPct val="60000"/>
              <a:buFont typeface="Wingdings" pitchFamily="2" charset="2"/>
              <a:buChar char="q"/>
            </a:pPr>
            <a:r>
              <a:rPr lang="es-ES">
                <a:solidFill>
                  <a:srgbClr val="404040"/>
                </a:solidFill>
                <a:latin typeface="Calibri" pitchFamily="34" charset="0"/>
              </a:rPr>
              <a:t> Agregar a Mi lista, Editar, Citar , Borrar y Visualizar.</a:t>
            </a:r>
          </a:p>
        </p:txBody>
      </p:sp>
      <p:pic>
        <p:nvPicPr>
          <p:cNvPr id="38915" name="10 Imagen"/>
          <p:cNvPicPr>
            <a:picLocks noChangeAspect="1" noChangeArrowheads="1"/>
          </p:cNvPicPr>
          <p:nvPr/>
        </p:nvPicPr>
        <p:blipFill>
          <a:blip r:embed="rId3" cstate="print"/>
          <a:srcRect l="1234" t="19765" r="6702" b="21648"/>
          <a:stretch>
            <a:fillRect/>
          </a:stretch>
        </p:blipFill>
        <p:spPr bwMode="auto">
          <a:xfrm>
            <a:off x="611188" y="2133600"/>
            <a:ext cx="7920037" cy="3816350"/>
          </a:xfrm>
          <a:prstGeom prst="rect">
            <a:avLst/>
          </a:prstGeom>
          <a:noFill/>
          <a:ln w="9525">
            <a:noFill/>
            <a:miter lim="800000"/>
            <a:headEnd/>
            <a:tailEnd/>
          </a:ln>
        </p:spPr>
      </p:pic>
      <p:sp>
        <p:nvSpPr>
          <p:cNvPr id="38916" name="AutoShape 8"/>
          <p:cNvSpPr>
            <a:spLocks noChangeArrowheads="1"/>
          </p:cNvSpPr>
          <p:nvPr/>
        </p:nvSpPr>
        <p:spPr bwMode="auto">
          <a:xfrm>
            <a:off x="4427538" y="5662613"/>
            <a:ext cx="1008062" cy="287337"/>
          </a:xfrm>
          <a:prstGeom prst="wedgeRoundRectCallout">
            <a:avLst>
              <a:gd name="adj1" fmla="val 103074"/>
              <a:gd name="adj2" fmla="val -243005"/>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Borrar</a:t>
            </a:r>
          </a:p>
        </p:txBody>
      </p:sp>
      <p:sp>
        <p:nvSpPr>
          <p:cNvPr id="38917" name="AutoShape 7"/>
          <p:cNvSpPr>
            <a:spLocks noChangeArrowheads="1"/>
          </p:cNvSpPr>
          <p:nvPr/>
        </p:nvSpPr>
        <p:spPr bwMode="auto">
          <a:xfrm>
            <a:off x="3562350" y="5157788"/>
            <a:ext cx="1079500" cy="430212"/>
          </a:xfrm>
          <a:prstGeom prst="wedgeRoundRectCallout">
            <a:avLst>
              <a:gd name="adj1" fmla="val 134875"/>
              <a:gd name="adj2" fmla="val -87324"/>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Agregar a Mi lista</a:t>
            </a:r>
          </a:p>
        </p:txBody>
      </p:sp>
      <p:sp>
        <p:nvSpPr>
          <p:cNvPr id="38918" name="AutoShape 9"/>
          <p:cNvSpPr>
            <a:spLocks noChangeArrowheads="1"/>
          </p:cNvSpPr>
          <p:nvPr/>
        </p:nvSpPr>
        <p:spPr bwMode="auto">
          <a:xfrm>
            <a:off x="5722938" y="5591175"/>
            <a:ext cx="720725" cy="358775"/>
          </a:xfrm>
          <a:prstGeom prst="wedgeRoundRectCallout">
            <a:avLst>
              <a:gd name="adj1" fmla="val 19176"/>
              <a:gd name="adj2" fmla="val -187046"/>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Citar</a:t>
            </a:r>
          </a:p>
        </p:txBody>
      </p:sp>
      <p:sp>
        <p:nvSpPr>
          <p:cNvPr id="38919" name="AutoShape 10"/>
          <p:cNvSpPr>
            <a:spLocks noChangeArrowheads="1"/>
          </p:cNvSpPr>
          <p:nvPr/>
        </p:nvSpPr>
        <p:spPr bwMode="auto">
          <a:xfrm>
            <a:off x="5867400" y="3646488"/>
            <a:ext cx="1008063" cy="287337"/>
          </a:xfrm>
          <a:prstGeom prst="wedgeRoundRectCallout">
            <a:avLst>
              <a:gd name="adj1" fmla="val 4495"/>
              <a:gd name="adj2" fmla="val 351352"/>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Visualizar</a:t>
            </a:r>
          </a:p>
        </p:txBody>
      </p:sp>
      <p:sp>
        <p:nvSpPr>
          <p:cNvPr id="38920" name="AutoShape 8"/>
          <p:cNvSpPr>
            <a:spLocks noChangeArrowheads="1"/>
          </p:cNvSpPr>
          <p:nvPr/>
        </p:nvSpPr>
        <p:spPr bwMode="auto">
          <a:xfrm>
            <a:off x="3994150" y="3214688"/>
            <a:ext cx="1441450" cy="792162"/>
          </a:xfrm>
          <a:prstGeom prst="wedgeRoundRectCallout">
            <a:avLst>
              <a:gd name="adj1" fmla="val 73759"/>
              <a:gd name="adj2" fmla="val 147685"/>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Editar  para modificar,  añadir datos o  archivos .</a:t>
            </a:r>
          </a:p>
          <a:p>
            <a:pPr>
              <a:lnSpc>
                <a:spcPct val="80000"/>
              </a:lnSpc>
              <a:spcBef>
                <a:spcPct val="20000"/>
              </a:spcBef>
              <a:buClr>
                <a:srgbClr val="FF603B"/>
              </a:buClr>
              <a:buFont typeface="Wingdings" pitchFamily="2" charset="2"/>
              <a:buNone/>
            </a:pPr>
            <a:endParaRPr lang="es-ES"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ORGANIZAR Y GESTIONAR CARPETAS</a:t>
            </a:r>
          </a:p>
        </p:txBody>
      </p:sp>
      <p:sp>
        <p:nvSpPr>
          <p:cNvPr id="39938" name="Rectangle 3"/>
          <p:cNvSpPr>
            <a:spLocks noChangeArrowheads="1"/>
          </p:cNvSpPr>
          <p:nvPr/>
        </p:nvSpPr>
        <p:spPr bwMode="auto">
          <a:xfrm>
            <a:off x="457200" y="1196975"/>
            <a:ext cx="8229600" cy="1368425"/>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a:solidFill>
                  <a:srgbClr val="404040"/>
                </a:solidFill>
                <a:latin typeface="Calibri" pitchFamily="34" charset="0"/>
              </a:rPr>
              <a:t> </a:t>
            </a:r>
            <a:r>
              <a:rPr lang="es-ES">
                <a:latin typeface="Calibri" pitchFamily="34" charset="0"/>
              </a:rPr>
              <a:t>En Organizar y compartir carpetas podemos:</a:t>
            </a:r>
          </a:p>
          <a:p>
            <a:pPr marL="952500" lvl="1" indent="-495300">
              <a:spcBef>
                <a:spcPct val="20000"/>
              </a:spcBef>
              <a:buClr>
                <a:srgbClr val="C00000"/>
              </a:buClr>
              <a:buSzPct val="60000"/>
              <a:buFont typeface="Wingdings" pitchFamily="2" charset="2"/>
              <a:buChar char="q"/>
            </a:pPr>
            <a:r>
              <a:rPr lang="es-ES">
                <a:latin typeface="Calibri" pitchFamily="34" charset="0"/>
              </a:rPr>
              <a:t>   Ver las referencias duplicadas.</a:t>
            </a:r>
          </a:p>
          <a:p>
            <a:pPr marL="952500" lvl="1" indent="-495300">
              <a:spcBef>
                <a:spcPct val="20000"/>
              </a:spcBef>
              <a:buClr>
                <a:srgbClr val="C00000"/>
              </a:buClr>
              <a:buSzPct val="60000"/>
              <a:buFont typeface="Wingdings" pitchFamily="2" charset="2"/>
              <a:buChar char="q"/>
            </a:pPr>
            <a:r>
              <a:rPr lang="es-ES">
                <a:latin typeface="Calibri" pitchFamily="34" charset="0"/>
              </a:rPr>
              <a:t>   Gestionar Carpetas.</a:t>
            </a:r>
          </a:p>
          <a:p>
            <a:pPr marL="952500" lvl="1" indent="-495300">
              <a:spcBef>
                <a:spcPct val="20000"/>
              </a:spcBef>
              <a:buClr>
                <a:srgbClr val="C00000"/>
              </a:buClr>
              <a:buSzPct val="60000"/>
              <a:buFont typeface="Wingdings" pitchFamily="2" charset="2"/>
              <a:buChar char="q"/>
            </a:pPr>
            <a:r>
              <a:rPr lang="es-ES">
                <a:latin typeface="Calibri" pitchFamily="34" charset="0"/>
              </a:rPr>
              <a:t>   Administrar carpeta compartida y área compartida UCM</a:t>
            </a:r>
          </a:p>
        </p:txBody>
      </p:sp>
      <p:pic>
        <p:nvPicPr>
          <p:cNvPr id="39939" name="11 Marcador de contenido"/>
          <p:cNvPicPr>
            <a:picLocks/>
          </p:cNvPicPr>
          <p:nvPr/>
        </p:nvPicPr>
        <p:blipFill>
          <a:blip r:embed="rId3" cstate="print"/>
          <a:srcRect l="1656" t="20364" r="6717" b="7587"/>
          <a:stretch>
            <a:fillRect/>
          </a:stretch>
        </p:blipFill>
        <p:spPr bwMode="auto">
          <a:xfrm>
            <a:off x="539750" y="2565400"/>
            <a:ext cx="7993063" cy="3384550"/>
          </a:xfrm>
          <a:prstGeom prst="rect">
            <a:avLst/>
          </a:prstGeom>
          <a:noFill/>
          <a:ln w="9525">
            <a:noFill/>
            <a:miter lim="800000"/>
            <a:headEnd/>
            <a:tailEnd/>
          </a:ln>
        </p:spPr>
      </p:pic>
      <p:sp>
        <p:nvSpPr>
          <p:cNvPr id="39940" name="AutoShape 7"/>
          <p:cNvSpPr>
            <a:spLocks noChangeArrowheads="1"/>
          </p:cNvSpPr>
          <p:nvPr/>
        </p:nvSpPr>
        <p:spPr bwMode="auto">
          <a:xfrm>
            <a:off x="3708400" y="3068638"/>
            <a:ext cx="2160588" cy="433387"/>
          </a:xfrm>
          <a:prstGeom prst="wedgeRoundRectCallout">
            <a:avLst>
              <a:gd name="adj1" fmla="val -5583"/>
              <a:gd name="adj2" fmla="val 203134"/>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Carpeta compartida en el Área compartida UCM</a:t>
            </a:r>
          </a:p>
        </p:txBody>
      </p:sp>
      <p:sp>
        <p:nvSpPr>
          <p:cNvPr id="39941" name="AutoShape 10"/>
          <p:cNvSpPr>
            <a:spLocks noChangeArrowheads="1"/>
          </p:cNvSpPr>
          <p:nvPr/>
        </p:nvSpPr>
        <p:spPr bwMode="auto">
          <a:xfrm>
            <a:off x="539750" y="5518150"/>
            <a:ext cx="1152525" cy="647700"/>
          </a:xfrm>
          <a:prstGeom prst="wedgeRoundRectCallout">
            <a:avLst>
              <a:gd name="adj1" fmla="val 91458"/>
              <a:gd name="adj2" fmla="val -220833"/>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Ver y eliminar duplicados</a:t>
            </a:r>
          </a:p>
        </p:txBody>
      </p:sp>
      <p:sp>
        <p:nvSpPr>
          <p:cNvPr id="39942" name="Oval 11"/>
          <p:cNvSpPr>
            <a:spLocks noChangeArrowheads="1"/>
          </p:cNvSpPr>
          <p:nvPr/>
        </p:nvSpPr>
        <p:spPr bwMode="auto">
          <a:xfrm>
            <a:off x="2197100" y="3860800"/>
            <a:ext cx="2089150" cy="431800"/>
          </a:xfrm>
          <a:prstGeom prst="ellipse">
            <a:avLst/>
          </a:prstGeom>
          <a:noFill/>
          <a:ln w="28575">
            <a:solidFill>
              <a:srgbClr val="00206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39943" name="AutoShape 6"/>
          <p:cNvSpPr>
            <a:spLocks noChangeArrowheads="1"/>
          </p:cNvSpPr>
          <p:nvPr/>
        </p:nvSpPr>
        <p:spPr bwMode="auto">
          <a:xfrm>
            <a:off x="7092950" y="4437063"/>
            <a:ext cx="1728788" cy="647700"/>
          </a:xfrm>
          <a:prstGeom prst="wedgeRoundRectCallout">
            <a:avLst>
              <a:gd name="adj1" fmla="val -81870"/>
              <a:gd name="adj2" fmla="val 38449"/>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Símbolo que indica que la Carpeta  está compartida</a:t>
            </a:r>
          </a:p>
        </p:txBody>
      </p:sp>
      <p:sp>
        <p:nvSpPr>
          <p:cNvPr id="39944" name="AutoShape 10"/>
          <p:cNvSpPr>
            <a:spLocks noChangeArrowheads="1"/>
          </p:cNvSpPr>
          <p:nvPr/>
        </p:nvSpPr>
        <p:spPr bwMode="auto">
          <a:xfrm>
            <a:off x="3492500" y="5084763"/>
            <a:ext cx="1800225" cy="649287"/>
          </a:xfrm>
          <a:prstGeom prst="wedgeRoundRectCallout">
            <a:avLst>
              <a:gd name="adj1" fmla="val 37301"/>
              <a:gd name="adj2" fmla="val -162468"/>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Estadísticas de nuestras carpetas compartidas</a:t>
            </a:r>
          </a:p>
        </p:txBody>
      </p:sp>
      <p:pic>
        <p:nvPicPr>
          <p:cNvPr id="39945" name="12 Imagen"/>
          <p:cNvPicPr>
            <a:picLocks noChangeAspect="1" noChangeArrowheads="1"/>
          </p:cNvPicPr>
          <p:nvPr/>
        </p:nvPicPr>
        <p:blipFill>
          <a:blip r:embed="rId4" cstate="print"/>
          <a:srcRect l="69765" t="68495" r="15411" b="16301"/>
          <a:stretch>
            <a:fillRect/>
          </a:stretch>
        </p:blipFill>
        <p:spPr bwMode="auto">
          <a:xfrm>
            <a:off x="5795963" y="5013325"/>
            <a:ext cx="1152525" cy="863600"/>
          </a:xfrm>
          <a:prstGeom prst="rect">
            <a:avLst/>
          </a:prstGeom>
          <a:noFill/>
          <a:ln w="9525">
            <a:noFill/>
            <a:miter lim="800000"/>
            <a:headEnd/>
            <a:tailEnd/>
          </a:ln>
        </p:spPr>
      </p:pic>
      <p:sp>
        <p:nvSpPr>
          <p:cNvPr id="39946" name="AutoShape 6"/>
          <p:cNvSpPr>
            <a:spLocks noChangeArrowheads="1"/>
          </p:cNvSpPr>
          <p:nvPr/>
        </p:nvSpPr>
        <p:spPr bwMode="auto">
          <a:xfrm>
            <a:off x="6948488" y="5662613"/>
            <a:ext cx="1728787" cy="504825"/>
          </a:xfrm>
          <a:prstGeom prst="wedgeRoundRectCallout">
            <a:avLst>
              <a:gd name="adj1" fmla="val -71463"/>
              <a:gd name="adj2" fmla="val -65611"/>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Configurar Permisos y Usos de la Carpeta compartida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ORGANIZAR Y GESTIONAR CARPETAS</a:t>
            </a:r>
          </a:p>
        </p:txBody>
      </p:sp>
      <p:sp>
        <p:nvSpPr>
          <p:cNvPr id="40962" name="Rectangle 3"/>
          <p:cNvSpPr>
            <a:spLocks noChangeArrowheads="1"/>
          </p:cNvSpPr>
          <p:nvPr/>
        </p:nvSpPr>
        <p:spPr bwMode="auto">
          <a:xfrm>
            <a:off x="457200" y="1196975"/>
            <a:ext cx="8229600" cy="1368425"/>
          </a:xfrm>
          <a:prstGeom prst="rect">
            <a:avLst/>
          </a:prstGeom>
          <a:noFill/>
          <a:ln w="9525">
            <a:noFill/>
            <a:miter lim="800000"/>
            <a:headEnd/>
            <a:tailEnd/>
          </a:ln>
        </p:spPr>
        <p:txBody>
          <a:bodyPr/>
          <a:lstStyle/>
          <a:p>
            <a:pPr marL="533400" indent="-533400" algn="just">
              <a:spcBef>
                <a:spcPct val="20000"/>
              </a:spcBef>
              <a:buClr>
                <a:srgbClr val="F67136"/>
              </a:buClr>
              <a:buSzPct val="60000"/>
              <a:buFont typeface="Wingdings" pitchFamily="2" charset="2"/>
              <a:buNone/>
            </a:pPr>
            <a:r>
              <a:rPr lang="es-ES" sz="1600">
                <a:solidFill>
                  <a:srgbClr val="404040"/>
                </a:solidFill>
                <a:latin typeface="Calibri" pitchFamily="34" charset="0"/>
              </a:rPr>
              <a:t>Las</a:t>
            </a:r>
            <a:r>
              <a:rPr lang="es-ES">
                <a:solidFill>
                  <a:srgbClr val="404040"/>
                </a:solidFill>
                <a:latin typeface="Calibri" pitchFamily="34" charset="0"/>
              </a:rPr>
              <a:t> referencias de la Bases de datos en RefWorks se pueden </a:t>
            </a:r>
            <a:r>
              <a:rPr lang="es-ES" b="1">
                <a:solidFill>
                  <a:srgbClr val="404040"/>
                </a:solidFill>
                <a:latin typeface="Calibri" pitchFamily="34" charset="0"/>
              </a:rPr>
              <a:t>compartir </a:t>
            </a:r>
            <a:r>
              <a:rPr lang="es-ES">
                <a:solidFill>
                  <a:srgbClr val="404040"/>
                </a:solidFill>
                <a:latin typeface="Calibri" pitchFamily="34" charset="0"/>
              </a:rPr>
              <a:t>con otros usuarios, alumnos e investigadores. Para ello necesitamos:</a:t>
            </a:r>
          </a:p>
          <a:p>
            <a:pPr marL="533400" indent="-533400" algn="just">
              <a:spcBef>
                <a:spcPct val="20000"/>
              </a:spcBef>
              <a:buClr>
                <a:srgbClr val="F67136"/>
              </a:buClr>
              <a:buSzPct val="60000"/>
              <a:buFont typeface="Wingdings" pitchFamily="2" charset="2"/>
              <a:buChar char="q"/>
            </a:pPr>
            <a:r>
              <a:rPr lang="es-ES" sz="1600">
                <a:solidFill>
                  <a:srgbClr val="404040"/>
                </a:solidFill>
                <a:latin typeface="Calibri" pitchFamily="34" charset="0"/>
              </a:rPr>
              <a:t>Activar el símbolo compartir       para una  Carpeta  o  para toda la Base de datos.</a:t>
            </a:r>
          </a:p>
          <a:p>
            <a:pPr marL="533400" indent="-533400" algn="just">
              <a:spcBef>
                <a:spcPct val="20000"/>
              </a:spcBef>
              <a:buClr>
                <a:srgbClr val="F67136"/>
              </a:buClr>
              <a:buSzPct val="60000"/>
              <a:buFont typeface="Wingdings" pitchFamily="2" charset="2"/>
              <a:buChar char="q"/>
            </a:pPr>
            <a:r>
              <a:rPr lang="es-ES" sz="1600">
                <a:solidFill>
                  <a:srgbClr val="404040"/>
                </a:solidFill>
                <a:latin typeface="Calibri" pitchFamily="34" charset="0"/>
              </a:rPr>
              <a:t>Debemos </a:t>
            </a:r>
            <a:r>
              <a:rPr lang="es-ES" sz="1600" i="1">
                <a:solidFill>
                  <a:srgbClr val="404040"/>
                </a:solidFill>
                <a:latin typeface="Calibri" pitchFamily="34" charset="0"/>
              </a:rPr>
              <a:t>especificar los permisos </a:t>
            </a:r>
            <a:r>
              <a:rPr lang="es-ES" sz="1600">
                <a:solidFill>
                  <a:srgbClr val="404040"/>
                </a:solidFill>
                <a:latin typeface="Calibri" pitchFamily="34" charset="0"/>
              </a:rPr>
              <a:t>y el uso que queremos que se haga de la carpeta o de la Base de datos  en </a:t>
            </a:r>
            <a:r>
              <a:rPr lang="es-ES" sz="1600" b="1">
                <a:solidFill>
                  <a:srgbClr val="404040"/>
                </a:solidFill>
                <a:latin typeface="Calibri" pitchFamily="34" charset="0"/>
              </a:rPr>
              <a:t>Opciones de la carpeta compartida</a:t>
            </a:r>
            <a:r>
              <a:rPr lang="es-ES" sz="1600">
                <a:solidFill>
                  <a:srgbClr val="404040"/>
                </a:solidFill>
                <a:latin typeface="Calibri" pitchFamily="34" charset="0"/>
              </a:rPr>
              <a:t>.</a:t>
            </a:r>
          </a:p>
          <a:p>
            <a:pPr marL="533400" indent="-533400" algn="just">
              <a:spcBef>
                <a:spcPct val="20000"/>
              </a:spcBef>
              <a:buClr>
                <a:srgbClr val="F67136"/>
              </a:buClr>
              <a:buSzPct val="60000"/>
              <a:buFont typeface="Wingdings" pitchFamily="2" charset="2"/>
              <a:buChar char="q"/>
            </a:pPr>
            <a:r>
              <a:rPr lang="es-ES" sz="1600">
                <a:solidFill>
                  <a:srgbClr val="404040"/>
                </a:solidFill>
                <a:latin typeface="Calibri" pitchFamily="34" charset="0"/>
              </a:rPr>
              <a:t>Con el máximo de permisos podrán: descargar referencias, crear bibliografías y hacer comentarios. No podrán añadir Nuevas referencias.</a:t>
            </a:r>
          </a:p>
        </p:txBody>
      </p:sp>
      <p:pic>
        <p:nvPicPr>
          <p:cNvPr id="40963" name="5 Imagen"/>
          <p:cNvPicPr>
            <a:picLocks noChangeAspect="1" noChangeArrowheads="1"/>
          </p:cNvPicPr>
          <p:nvPr/>
        </p:nvPicPr>
        <p:blipFill>
          <a:blip r:embed="rId3" cstate="print"/>
          <a:srcRect l="2353" t="19122" r="10471" b="10973"/>
          <a:stretch>
            <a:fillRect/>
          </a:stretch>
        </p:blipFill>
        <p:spPr bwMode="auto">
          <a:xfrm>
            <a:off x="395288" y="3284538"/>
            <a:ext cx="8064500" cy="2808287"/>
          </a:xfrm>
          <a:prstGeom prst="rect">
            <a:avLst/>
          </a:prstGeom>
          <a:noFill/>
          <a:ln w="9525">
            <a:noFill/>
            <a:miter lim="800000"/>
            <a:headEnd/>
            <a:tailEnd/>
          </a:ln>
        </p:spPr>
      </p:pic>
      <p:sp>
        <p:nvSpPr>
          <p:cNvPr id="40964" name="Oval 6"/>
          <p:cNvSpPr>
            <a:spLocks noChangeArrowheads="1"/>
          </p:cNvSpPr>
          <p:nvPr/>
        </p:nvSpPr>
        <p:spPr bwMode="auto">
          <a:xfrm>
            <a:off x="2700338" y="5805488"/>
            <a:ext cx="576262" cy="215900"/>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CC0066"/>
              </a:solidFill>
            </a:endParaRPr>
          </a:p>
        </p:txBody>
      </p:sp>
      <p:sp>
        <p:nvSpPr>
          <p:cNvPr id="40965" name="Oval 6"/>
          <p:cNvSpPr>
            <a:spLocks noChangeArrowheads="1"/>
          </p:cNvSpPr>
          <p:nvPr/>
        </p:nvSpPr>
        <p:spPr bwMode="auto">
          <a:xfrm>
            <a:off x="1908175" y="4652963"/>
            <a:ext cx="3671888" cy="323850"/>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CC0066"/>
              </a:solidFill>
            </a:endParaRPr>
          </a:p>
        </p:txBody>
      </p:sp>
      <p:pic>
        <p:nvPicPr>
          <p:cNvPr id="40967" name="6 Imagen"/>
          <p:cNvPicPr>
            <a:picLocks noChangeAspect="1" noChangeArrowheads="1"/>
          </p:cNvPicPr>
          <p:nvPr/>
        </p:nvPicPr>
        <p:blipFill>
          <a:blip r:embed="rId4" cstate="print"/>
          <a:srcRect l="67549" t="62589" r="29982" b="34589"/>
          <a:stretch>
            <a:fillRect/>
          </a:stretch>
        </p:blipFill>
        <p:spPr bwMode="auto">
          <a:xfrm rot="10800000" flipH="1" flipV="1">
            <a:off x="3492500" y="1844675"/>
            <a:ext cx="215900" cy="2873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Título"/>
          <p:cNvSpPr>
            <a:spLocks noGrp="1"/>
          </p:cNvSpPr>
          <p:nvPr>
            <p:ph type="title"/>
          </p:nvPr>
        </p:nvSpPr>
        <p:spPr/>
        <p:txBody>
          <a:bodyPr/>
          <a:lstStyle/>
          <a:p>
            <a:pPr eaLnBrk="1" hangingPunct="1"/>
            <a:r>
              <a:rPr lang="es-ES" smtClean="0"/>
              <a:t>SUMARIO</a:t>
            </a:r>
          </a:p>
        </p:txBody>
      </p:sp>
      <p:sp>
        <p:nvSpPr>
          <p:cNvPr id="12290" name="Rectangle 3"/>
          <p:cNvSpPr>
            <a:spLocks noGrp="1" noChangeArrowheads="1"/>
          </p:cNvSpPr>
          <p:nvPr>
            <p:ph idx="1"/>
          </p:nvPr>
        </p:nvSpPr>
        <p:spPr>
          <a:xfrm>
            <a:off x="457200" y="1484313"/>
            <a:ext cx="8229600" cy="4641850"/>
          </a:xfrm>
        </p:spPr>
        <p:txBody>
          <a:bodyPr/>
          <a:lstStyle/>
          <a:p>
            <a:pPr algn="just" eaLnBrk="1" hangingPunct="1">
              <a:lnSpc>
                <a:spcPct val="80000"/>
              </a:lnSpc>
              <a:buFont typeface="Wingdings" pitchFamily="2" charset="2"/>
              <a:buNone/>
            </a:pPr>
            <a:endParaRPr lang="es-ES" sz="1800" dirty="0" smtClean="0"/>
          </a:p>
          <a:p>
            <a:pPr algn="just" eaLnBrk="1" hangingPunct="1"/>
            <a:r>
              <a:rPr lang="es-ES" sz="2000" dirty="0" smtClean="0"/>
              <a:t>Administración  y gestión de registros y carpetas</a:t>
            </a:r>
          </a:p>
          <a:p>
            <a:pPr lvl="1" algn="just" eaLnBrk="1" hangingPunct="1"/>
            <a:r>
              <a:rPr lang="es-ES" sz="1800" dirty="0" smtClean="0"/>
              <a:t>Visualizar, ordenar, agregar, borrar y editar registros</a:t>
            </a:r>
          </a:p>
          <a:p>
            <a:pPr lvl="1" algn="just" eaLnBrk="1" hangingPunct="1"/>
            <a:r>
              <a:rPr lang="es-ES" sz="1800" dirty="0" smtClean="0"/>
              <a:t>Organizar y compartir carpetas</a:t>
            </a:r>
          </a:p>
          <a:p>
            <a:pPr algn="just" eaLnBrk="1" hangingPunct="1"/>
            <a:endParaRPr lang="es-ES" sz="1800" dirty="0" smtClean="0"/>
          </a:p>
          <a:p>
            <a:pPr algn="just" eaLnBrk="1" hangingPunct="1"/>
            <a:r>
              <a:rPr lang="es-ES" sz="2000" dirty="0" smtClean="0"/>
              <a:t>Búsqueda de registros en </a:t>
            </a:r>
            <a:r>
              <a:rPr lang="es-ES" sz="2000" dirty="0" err="1" smtClean="0"/>
              <a:t>RefWorks</a:t>
            </a:r>
            <a:endParaRPr lang="es-ES" sz="2000" dirty="0" smtClean="0"/>
          </a:p>
          <a:p>
            <a:pPr algn="just" eaLnBrk="1" hangingPunct="1"/>
            <a:endParaRPr lang="es-ES" sz="2000" dirty="0" smtClean="0"/>
          </a:p>
          <a:p>
            <a:pPr algn="just" eaLnBrk="1" hangingPunct="1"/>
            <a:r>
              <a:rPr lang="es-ES" sz="2000" dirty="0" smtClean="0"/>
              <a:t>Creación de la bibliografía y de las citas</a:t>
            </a:r>
          </a:p>
          <a:p>
            <a:pPr lvl="1" algn="just" eaLnBrk="1" hangingPunct="1"/>
            <a:r>
              <a:rPr lang="es-ES" sz="1800" dirty="0" smtClean="0"/>
              <a:t>Crear la bibliografía</a:t>
            </a:r>
          </a:p>
          <a:p>
            <a:pPr lvl="1" algn="just" eaLnBrk="1" hangingPunct="1">
              <a:lnSpc>
                <a:spcPct val="80000"/>
              </a:lnSpc>
            </a:pPr>
            <a:r>
              <a:rPr lang="es-ES" sz="1800" dirty="0" smtClean="0"/>
              <a:t>Citar y crear referencias de las </a:t>
            </a:r>
            <a:r>
              <a:rPr lang="es-ES" sz="1800" dirty="0" smtClean="0"/>
              <a:t>citas</a:t>
            </a:r>
          </a:p>
          <a:p>
            <a:pPr algn="just" eaLnBrk="1" hangingPunct="1">
              <a:lnSpc>
                <a:spcPct val="80000"/>
              </a:lnSpc>
            </a:pPr>
            <a:endParaRPr lang="es-ES" sz="2000" dirty="0" smtClean="0"/>
          </a:p>
          <a:p>
            <a:pPr algn="just" eaLnBrk="1" hangingPunct="1">
              <a:lnSpc>
                <a:spcPct val="80000"/>
              </a:lnSpc>
            </a:pPr>
            <a:r>
              <a:rPr lang="es-ES" sz="2000" dirty="0" smtClean="0"/>
              <a:t>Prácticas: Documentación impresa</a:t>
            </a:r>
            <a:endParaRPr lang="es-ES" sz="2000" dirty="0" smtClean="0"/>
          </a:p>
          <a:p>
            <a:pPr lvl="1" eaLnBrk="1" hangingPunct="1">
              <a:lnSpc>
                <a:spcPct val="80000"/>
              </a:lnSpc>
              <a:buClr>
                <a:srgbClr val="FF603B"/>
              </a:buClr>
            </a:pPr>
            <a:endParaRPr lang="es-ES" sz="1800" dirty="0" smtClean="0"/>
          </a:p>
          <a:p>
            <a:pPr lvl="1" eaLnBrk="1" hangingPunct="1">
              <a:lnSpc>
                <a:spcPct val="80000"/>
              </a:lnSpc>
              <a:buClr>
                <a:srgbClr val="FF603B"/>
              </a:buClr>
            </a:pPr>
            <a:endParaRPr lang="es-ES" sz="18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ORGANIZAR Y GESTIONAR CARPETAS</a:t>
            </a:r>
          </a:p>
        </p:txBody>
      </p:sp>
      <p:sp>
        <p:nvSpPr>
          <p:cNvPr id="41986" name="Rectangle 3"/>
          <p:cNvSpPr>
            <a:spLocks noChangeArrowheads="1"/>
          </p:cNvSpPr>
          <p:nvPr/>
        </p:nvSpPr>
        <p:spPr bwMode="auto">
          <a:xfrm>
            <a:off x="457200" y="1196975"/>
            <a:ext cx="8229600" cy="1368425"/>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sz="1600" b="1">
                <a:latin typeface="Calibri" pitchFamily="34" charset="0"/>
              </a:rPr>
              <a:t>¿Dónde  podemos compartir nuestras carpetas?</a:t>
            </a:r>
          </a:p>
          <a:p>
            <a:pPr marL="952500" lvl="1" indent="-495300">
              <a:spcBef>
                <a:spcPct val="20000"/>
              </a:spcBef>
              <a:buClr>
                <a:srgbClr val="C00000"/>
              </a:buClr>
              <a:buSzPct val="60000"/>
              <a:buFont typeface="Wingdings" pitchFamily="2" charset="2"/>
              <a:buChar char="q"/>
            </a:pPr>
            <a:r>
              <a:rPr lang="es-ES" sz="1600">
                <a:latin typeface="Calibri" pitchFamily="34" charset="0"/>
              </a:rPr>
              <a:t> Podemos compartirlas  en el </a:t>
            </a:r>
            <a:r>
              <a:rPr lang="es-ES" sz="1600" b="1">
                <a:latin typeface="Calibri" pitchFamily="34" charset="0"/>
              </a:rPr>
              <a:t>Área de la UCM</a:t>
            </a:r>
            <a:r>
              <a:rPr lang="es-ES" sz="1600">
                <a:latin typeface="Calibri" pitchFamily="34" charset="0"/>
              </a:rPr>
              <a:t>.</a:t>
            </a:r>
          </a:p>
          <a:p>
            <a:pPr marL="952500" lvl="1" indent="-495300">
              <a:spcBef>
                <a:spcPct val="20000"/>
              </a:spcBef>
              <a:buClr>
                <a:srgbClr val="C00000"/>
              </a:buClr>
              <a:buSzPct val="60000"/>
              <a:buFont typeface="Wingdings" pitchFamily="2" charset="2"/>
              <a:buChar char="q"/>
            </a:pPr>
            <a:r>
              <a:rPr lang="es-ES" sz="1600">
                <a:latin typeface="Calibri" pitchFamily="34" charset="0"/>
              </a:rPr>
              <a:t> El </a:t>
            </a:r>
            <a:r>
              <a:rPr lang="es-ES" sz="1600" i="1">
                <a:latin typeface="Calibri" pitchFamily="34" charset="0"/>
              </a:rPr>
              <a:t>enlace  </a:t>
            </a:r>
            <a:r>
              <a:rPr lang="es-ES" sz="1600">
                <a:latin typeface="Calibri" pitchFamily="34" charset="0"/>
              </a:rPr>
              <a:t>       contiene  una dirección</a:t>
            </a:r>
            <a:r>
              <a:rPr lang="es-ES" sz="1600" b="1">
                <a:latin typeface="Calibri" pitchFamily="34" charset="0"/>
              </a:rPr>
              <a:t> URL. Esta dirección </a:t>
            </a:r>
            <a:r>
              <a:rPr lang="es-ES" sz="1600">
                <a:latin typeface="Calibri" pitchFamily="34" charset="0"/>
              </a:rPr>
              <a:t>se puede </a:t>
            </a:r>
            <a:r>
              <a:rPr lang="es-ES" sz="1600" b="1">
                <a:latin typeface="Calibri" pitchFamily="34" charset="0"/>
              </a:rPr>
              <a:t>enviar por e-mail</a:t>
            </a:r>
            <a:r>
              <a:rPr lang="es-ES" sz="1600">
                <a:latin typeface="Calibri" pitchFamily="34" charset="0"/>
              </a:rPr>
              <a:t> a una persona o a un grupo de personas. </a:t>
            </a:r>
          </a:p>
          <a:p>
            <a:pPr marL="952500" lvl="1" indent="-495300">
              <a:spcBef>
                <a:spcPct val="20000"/>
              </a:spcBef>
              <a:buClr>
                <a:srgbClr val="C00000"/>
              </a:buClr>
              <a:buSzPct val="60000"/>
              <a:buFont typeface="Wingdings" pitchFamily="2" charset="2"/>
              <a:buChar char="q"/>
            </a:pPr>
            <a:r>
              <a:rPr lang="es-ES" sz="1600">
                <a:latin typeface="Calibri" pitchFamily="34" charset="0"/>
              </a:rPr>
              <a:t> La </a:t>
            </a:r>
            <a:r>
              <a:rPr lang="es-ES" sz="1600" b="1">
                <a:latin typeface="Calibri" pitchFamily="34" charset="0"/>
              </a:rPr>
              <a:t>URL</a:t>
            </a:r>
            <a:r>
              <a:rPr lang="es-ES" sz="1600">
                <a:latin typeface="Calibri" pitchFamily="34" charset="0"/>
              </a:rPr>
              <a:t> se puede </a:t>
            </a:r>
            <a:r>
              <a:rPr lang="es-ES" sz="1600" b="1">
                <a:latin typeface="Calibri" pitchFamily="34" charset="0"/>
              </a:rPr>
              <a:t>copiar y pegar </a:t>
            </a:r>
            <a:r>
              <a:rPr lang="es-ES" sz="1600">
                <a:latin typeface="Calibri" pitchFamily="34" charset="0"/>
              </a:rPr>
              <a:t>como enlace a una página </a:t>
            </a:r>
            <a:r>
              <a:rPr lang="es-ES" sz="1600" b="1">
                <a:latin typeface="Calibri" pitchFamily="34" charset="0"/>
              </a:rPr>
              <a:t>Web personal, en el Campus Virtual,  en un Blog, etc.</a:t>
            </a:r>
            <a:endParaRPr lang="es-ES" sz="1600">
              <a:latin typeface="Calibri" pitchFamily="34" charset="0"/>
            </a:endParaRPr>
          </a:p>
          <a:p>
            <a:pPr marL="952500" lvl="1" indent="-495300">
              <a:spcBef>
                <a:spcPct val="20000"/>
              </a:spcBef>
              <a:buClr>
                <a:srgbClr val="C00000"/>
              </a:buClr>
              <a:buSzPct val="60000"/>
              <a:buFont typeface="Wingdings" pitchFamily="2" charset="2"/>
              <a:buChar char="q"/>
            </a:pPr>
            <a:r>
              <a:rPr lang="es-ES" sz="1600">
                <a:latin typeface="Calibri" pitchFamily="34" charset="0"/>
              </a:rPr>
              <a:t> Esta</a:t>
            </a:r>
            <a:r>
              <a:rPr lang="es-ES" sz="1600" b="1">
                <a:latin typeface="Calibri" pitchFamily="34" charset="0"/>
              </a:rPr>
              <a:t> URL </a:t>
            </a:r>
            <a:r>
              <a:rPr lang="es-ES" sz="1600">
                <a:latin typeface="Calibri" pitchFamily="34" charset="0"/>
              </a:rPr>
              <a:t>también se puede compartir en la </a:t>
            </a:r>
            <a:r>
              <a:rPr lang="es-ES" sz="1600" b="1">
                <a:latin typeface="Calibri" pitchFamily="34" charset="0"/>
              </a:rPr>
              <a:t>Web social </a:t>
            </a:r>
            <a:r>
              <a:rPr lang="es-ES" sz="1600">
                <a:latin typeface="Calibri" pitchFamily="34" charset="0"/>
              </a:rPr>
              <a:t>: FaceBook, Twiter, etc.</a:t>
            </a:r>
          </a:p>
        </p:txBody>
      </p:sp>
      <p:pic>
        <p:nvPicPr>
          <p:cNvPr id="41987" name="6 Marcador de contenido"/>
          <p:cNvPicPr>
            <a:picLocks/>
          </p:cNvPicPr>
          <p:nvPr/>
        </p:nvPicPr>
        <p:blipFill>
          <a:blip r:embed="rId3" cstate="print"/>
          <a:srcRect l="3175" t="21944" r="3764" b="21629"/>
          <a:stretch>
            <a:fillRect/>
          </a:stretch>
        </p:blipFill>
        <p:spPr bwMode="auto">
          <a:xfrm>
            <a:off x="4211638" y="3355975"/>
            <a:ext cx="4465637" cy="1223963"/>
          </a:xfrm>
          <a:prstGeom prst="rect">
            <a:avLst/>
          </a:prstGeom>
          <a:noFill/>
          <a:ln w="9525">
            <a:noFill/>
            <a:miter lim="800000"/>
            <a:headEnd/>
            <a:tailEnd/>
          </a:ln>
        </p:spPr>
      </p:pic>
      <p:pic>
        <p:nvPicPr>
          <p:cNvPr id="41988" name="Picture 2"/>
          <p:cNvPicPr>
            <a:picLocks noChangeAspect="1" noChangeArrowheads="1"/>
          </p:cNvPicPr>
          <p:nvPr/>
        </p:nvPicPr>
        <p:blipFill>
          <a:blip r:embed="rId4" cstate="print"/>
          <a:srcRect l="3188" t="21794" r="16579" b="22388"/>
          <a:stretch>
            <a:fillRect/>
          </a:stretch>
        </p:blipFill>
        <p:spPr bwMode="auto">
          <a:xfrm>
            <a:off x="323850" y="3355975"/>
            <a:ext cx="3744913" cy="2520950"/>
          </a:xfrm>
          <a:prstGeom prst="rect">
            <a:avLst/>
          </a:prstGeom>
          <a:noFill/>
          <a:ln w="9525">
            <a:noFill/>
            <a:miter lim="800000"/>
            <a:headEnd/>
            <a:tailEnd/>
          </a:ln>
        </p:spPr>
      </p:pic>
      <p:sp>
        <p:nvSpPr>
          <p:cNvPr id="41989" name="AutoShape 10"/>
          <p:cNvSpPr>
            <a:spLocks noChangeArrowheads="1"/>
          </p:cNvSpPr>
          <p:nvPr/>
        </p:nvSpPr>
        <p:spPr bwMode="auto">
          <a:xfrm>
            <a:off x="1547813" y="5372100"/>
            <a:ext cx="1728787" cy="576263"/>
          </a:xfrm>
          <a:prstGeom prst="wedgeRoundRectCallout">
            <a:avLst>
              <a:gd name="adj1" fmla="val -89671"/>
              <a:gd name="adj2" fmla="val -11431"/>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Se puede compartir una Carpeta o toda la Base de datos</a:t>
            </a:r>
          </a:p>
        </p:txBody>
      </p:sp>
      <p:sp>
        <p:nvSpPr>
          <p:cNvPr id="41990" name="Oval 11"/>
          <p:cNvSpPr>
            <a:spLocks noChangeArrowheads="1"/>
          </p:cNvSpPr>
          <p:nvPr/>
        </p:nvSpPr>
        <p:spPr bwMode="auto">
          <a:xfrm>
            <a:off x="250825" y="4581525"/>
            <a:ext cx="3168650" cy="358775"/>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41991" name="14 Rectángulo"/>
          <p:cNvSpPr>
            <a:spLocks noChangeArrowheads="1"/>
          </p:cNvSpPr>
          <p:nvPr/>
        </p:nvSpPr>
        <p:spPr bwMode="auto">
          <a:xfrm rot="5400000">
            <a:off x="7633494" y="3391694"/>
            <a:ext cx="719137" cy="1368425"/>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
        <p:nvSpPr>
          <p:cNvPr id="41992" name="Oval 11"/>
          <p:cNvSpPr>
            <a:spLocks noChangeArrowheads="1"/>
          </p:cNvSpPr>
          <p:nvPr/>
        </p:nvSpPr>
        <p:spPr bwMode="auto">
          <a:xfrm>
            <a:off x="2916238" y="4867275"/>
            <a:ext cx="720725" cy="431800"/>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41993" name="AutoShape 10"/>
          <p:cNvSpPr>
            <a:spLocks noChangeArrowheads="1"/>
          </p:cNvSpPr>
          <p:nvPr/>
        </p:nvSpPr>
        <p:spPr bwMode="auto">
          <a:xfrm>
            <a:off x="5364163" y="3787775"/>
            <a:ext cx="1511300" cy="358775"/>
          </a:xfrm>
          <a:prstGeom prst="wedgeRoundRectCallout">
            <a:avLst>
              <a:gd name="adj1" fmla="val 88866"/>
              <a:gd name="adj2" fmla="val 52653"/>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Canales de envío</a:t>
            </a:r>
          </a:p>
        </p:txBody>
      </p:sp>
      <p:pic>
        <p:nvPicPr>
          <p:cNvPr id="41994" name="11 Imagen"/>
          <p:cNvPicPr>
            <a:picLocks noChangeAspect="1" noChangeArrowheads="1"/>
          </p:cNvPicPr>
          <p:nvPr/>
        </p:nvPicPr>
        <p:blipFill>
          <a:blip r:embed="rId5" cstate="print"/>
          <a:srcRect l="1411" t="23529" r="27834" b="6589"/>
          <a:stretch>
            <a:fillRect/>
          </a:stretch>
        </p:blipFill>
        <p:spPr bwMode="auto">
          <a:xfrm>
            <a:off x="4140200" y="4579938"/>
            <a:ext cx="4319588" cy="1584325"/>
          </a:xfrm>
          <a:prstGeom prst="rect">
            <a:avLst/>
          </a:prstGeom>
          <a:noFill/>
          <a:ln w="9525">
            <a:noFill/>
            <a:miter lim="800000"/>
            <a:headEnd/>
            <a:tailEnd/>
          </a:ln>
        </p:spPr>
      </p:pic>
      <p:sp>
        <p:nvSpPr>
          <p:cNvPr id="41995" name="14 Rectángulo"/>
          <p:cNvSpPr>
            <a:spLocks noChangeArrowheads="1"/>
          </p:cNvSpPr>
          <p:nvPr/>
        </p:nvSpPr>
        <p:spPr bwMode="auto">
          <a:xfrm rot="5400000">
            <a:off x="4716463" y="4651375"/>
            <a:ext cx="431800" cy="1441450"/>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
        <p:nvSpPr>
          <p:cNvPr id="41996" name="Oval 11"/>
          <p:cNvSpPr>
            <a:spLocks noChangeArrowheads="1"/>
          </p:cNvSpPr>
          <p:nvPr/>
        </p:nvSpPr>
        <p:spPr bwMode="auto">
          <a:xfrm>
            <a:off x="4068763" y="4435475"/>
            <a:ext cx="720725" cy="287338"/>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pic>
        <p:nvPicPr>
          <p:cNvPr id="41998" name="14 Imagen" descr="https://encrypted-tbn0.gstatic.com/images?q=tbn:ANd9GcR4oBdEA1qqqBcGTyI2C2w4oCRiPj0SKZB6uYCtUIa-5rMfYlS_"/>
          <p:cNvPicPr>
            <a:picLocks noChangeAspect="1" noChangeArrowheads="1"/>
          </p:cNvPicPr>
          <p:nvPr/>
        </p:nvPicPr>
        <p:blipFill>
          <a:blip r:embed="rId6" cstate="print"/>
          <a:srcRect r="16293" b="54897"/>
          <a:stretch>
            <a:fillRect/>
          </a:stretch>
        </p:blipFill>
        <p:spPr bwMode="auto">
          <a:xfrm>
            <a:off x="2339975" y="1916113"/>
            <a:ext cx="287338" cy="1444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BUSCAR REGISTROS</a:t>
            </a:r>
          </a:p>
        </p:txBody>
      </p:sp>
      <p:sp>
        <p:nvSpPr>
          <p:cNvPr id="43010" name="Rectangle 3"/>
          <p:cNvSpPr>
            <a:spLocks noChangeArrowheads="1"/>
          </p:cNvSpPr>
          <p:nvPr/>
        </p:nvSpPr>
        <p:spPr bwMode="auto">
          <a:xfrm>
            <a:off x="457200" y="1196975"/>
            <a:ext cx="8229600" cy="1368425"/>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b="1">
                <a:solidFill>
                  <a:srgbClr val="404040"/>
                </a:solidFill>
                <a:latin typeface="Calibri" pitchFamily="34" charset="0"/>
              </a:rPr>
              <a:t>Búsqueda rápida</a:t>
            </a:r>
            <a:r>
              <a:rPr lang="es-ES">
                <a:solidFill>
                  <a:srgbClr val="404040"/>
                </a:solidFill>
                <a:latin typeface="Calibri" pitchFamily="34" charset="0"/>
              </a:rPr>
              <a:t>:</a:t>
            </a:r>
          </a:p>
          <a:p>
            <a:pPr marL="952500" lvl="1" indent="-495300">
              <a:spcBef>
                <a:spcPct val="20000"/>
              </a:spcBef>
              <a:buClr>
                <a:srgbClr val="C00000"/>
              </a:buClr>
              <a:buSzPct val="60000"/>
              <a:buFont typeface="Wingdings" pitchFamily="2" charset="2"/>
              <a:buChar char="q"/>
            </a:pPr>
            <a:r>
              <a:rPr lang="es-ES">
                <a:solidFill>
                  <a:srgbClr val="404040"/>
                </a:solidFill>
                <a:latin typeface="Calibri" pitchFamily="34" charset="0"/>
              </a:rPr>
              <a:t>Se realiza en todos los campos</a:t>
            </a:r>
          </a:p>
          <a:p>
            <a:pPr marL="952500" lvl="1" indent="-495300">
              <a:spcBef>
                <a:spcPct val="20000"/>
              </a:spcBef>
              <a:buClr>
                <a:srgbClr val="C00000"/>
              </a:buClr>
              <a:buSzPct val="60000"/>
              <a:buFont typeface="Wingdings" pitchFamily="2" charset="2"/>
              <a:buChar char="q"/>
            </a:pPr>
            <a:r>
              <a:rPr lang="es-ES">
                <a:solidFill>
                  <a:srgbClr val="404040"/>
                </a:solidFill>
                <a:latin typeface="Calibri" pitchFamily="34" charset="0"/>
              </a:rPr>
              <a:t>Los resultados se muestran por orden de relevancia</a:t>
            </a:r>
          </a:p>
          <a:p>
            <a:pPr marL="952500" lvl="1" indent="-495300">
              <a:spcBef>
                <a:spcPct val="20000"/>
              </a:spcBef>
              <a:buClr>
                <a:srgbClr val="C00000"/>
              </a:buClr>
              <a:buSzPct val="60000"/>
              <a:buFont typeface="Wingdings" pitchFamily="2" charset="2"/>
              <a:buChar char="q"/>
            </a:pPr>
            <a:endParaRPr lang="es-ES">
              <a:latin typeface="Calibri" pitchFamily="34" charset="0"/>
            </a:endParaRPr>
          </a:p>
        </p:txBody>
      </p:sp>
      <p:pic>
        <p:nvPicPr>
          <p:cNvPr id="43011" name="5 Imagen"/>
          <p:cNvPicPr>
            <a:picLocks noChangeAspect="1" noChangeArrowheads="1"/>
          </p:cNvPicPr>
          <p:nvPr/>
        </p:nvPicPr>
        <p:blipFill>
          <a:blip r:embed="rId3" cstate="print"/>
          <a:srcRect t="14734" r="6117" b="10345"/>
          <a:stretch>
            <a:fillRect/>
          </a:stretch>
        </p:blipFill>
        <p:spPr bwMode="auto">
          <a:xfrm>
            <a:off x="315913" y="2276475"/>
            <a:ext cx="8351837" cy="3744913"/>
          </a:xfrm>
          <a:prstGeom prst="rect">
            <a:avLst/>
          </a:prstGeom>
          <a:noFill/>
          <a:ln w="9525">
            <a:noFill/>
            <a:miter lim="800000"/>
            <a:headEnd/>
            <a:tailEnd/>
          </a:ln>
        </p:spPr>
      </p:pic>
      <p:sp>
        <p:nvSpPr>
          <p:cNvPr id="43012" name="Oval 6"/>
          <p:cNvSpPr>
            <a:spLocks noChangeArrowheads="1"/>
          </p:cNvSpPr>
          <p:nvPr/>
        </p:nvSpPr>
        <p:spPr bwMode="auto">
          <a:xfrm>
            <a:off x="5435600" y="2924175"/>
            <a:ext cx="3313113" cy="649288"/>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CC0066"/>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BUSCAR REGISTROS</a:t>
            </a:r>
          </a:p>
        </p:txBody>
      </p:sp>
      <p:sp>
        <p:nvSpPr>
          <p:cNvPr id="44034" name="Rectangle 3"/>
          <p:cNvSpPr>
            <a:spLocks noChangeArrowheads="1"/>
          </p:cNvSpPr>
          <p:nvPr/>
        </p:nvSpPr>
        <p:spPr bwMode="auto">
          <a:xfrm>
            <a:off x="457200" y="1196975"/>
            <a:ext cx="8229600" cy="1368425"/>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b="1">
                <a:solidFill>
                  <a:srgbClr val="404040"/>
                </a:solidFill>
                <a:latin typeface="Calibri" pitchFamily="34" charset="0"/>
              </a:rPr>
              <a:t>Búsqueda avanzada</a:t>
            </a:r>
            <a:r>
              <a:rPr lang="es-ES">
                <a:solidFill>
                  <a:srgbClr val="404040"/>
                </a:solidFill>
                <a:latin typeface="Calibri" pitchFamily="34" charset="0"/>
              </a:rPr>
              <a:t>:</a:t>
            </a:r>
          </a:p>
          <a:p>
            <a:pPr marL="952500" lvl="1" indent="-495300">
              <a:spcBef>
                <a:spcPct val="20000"/>
              </a:spcBef>
              <a:buClr>
                <a:srgbClr val="C00000"/>
              </a:buClr>
              <a:buSzPct val="60000"/>
              <a:buFont typeface="Wingdings" pitchFamily="2" charset="2"/>
              <a:buChar char="q"/>
            </a:pPr>
            <a:r>
              <a:rPr lang="es-ES">
                <a:solidFill>
                  <a:srgbClr val="404040"/>
                </a:solidFill>
                <a:latin typeface="Calibri" pitchFamily="34" charset="0"/>
              </a:rPr>
              <a:t>Permite combinar diferentes campos y guardar la búsqueda</a:t>
            </a:r>
          </a:p>
          <a:p>
            <a:pPr marL="533400" indent="-533400">
              <a:spcBef>
                <a:spcPct val="20000"/>
              </a:spcBef>
              <a:buClr>
                <a:srgbClr val="F67136"/>
              </a:buClr>
              <a:buSzPct val="60000"/>
              <a:buFont typeface="Wingdings" pitchFamily="2" charset="2"/>
              <a:buNone/>
            </a:pPr>
            <a:endParaRPr lang="es-ES">
              <a:latin typeface="Calibri" pitchFamily="34" charset="0"/>
            </a:endParaRPr>
          </a:p>
        </p:txBody>
      </p:sp>
      <p:pic>
        <p:nvPicPr>
          <p:cNvPr id="44035" name="9 Imagen"/>
          <p:cNvPicPr>
            <a:picLocks noChangeAspect="1" noChangeArrowheads="1"/>
          </p:cNvPicPr>
          <p:nvPr/>
        </p:nvPicPr>
        <p:blipFill>
          <a:blip r:embed="rId3" cstate="print"/>
          <a:srcRect l="1411" t="14890" r="3647" b="6425"/>
          <a:stretch>
            <a:fillRect/>
          </a:stretch>
        </p:blipFill>
        <p:spPr bwMode="auto">
          <a:xfrm>
            <a:off x="323850" y="2093913"/>
            <a:ext cx="8496300" cy="3927475"/>
          </a:xfrm>
          <a:prstGeom prst="rect">
            <a:avLst/>
          </a:prstGeom>
          <a:noFill/>
          <a:ln w="9525">
            <a:noFill/>
            <a:miter lim="800000"/>
            <a:headEnd/>
            <a:tailEnd/>
          </a:ln>
        </p:spPr>
      </p:pic>
      <p:pic>
        <p:nvPicPr>
          <p:cNvPr id="44036" name="10 Imagen"/>
          <p:cNvPicPr>
            <a:picLocks noChangeAspect="1" noChangeArrowheads="1"/>
          </p:cNvPicPr>
          <p:nvPr/>
        </p:nvPicPr>
        <p:blipFill>
          <a:blip r:embed="rId4" cstate="print"/>
          <a:srcRect l="10588" t="19437" r="12354" b="10345"/>
          <a:stretch>
            <a:fillRect/>
          </a:stretch>
        </p:blipFill>
        <p:spPr bwMode="auto">
          <a:xfrm>
            <a:off x="898525" y="3365500"/>
            <a:ext cx="4159250" cy="2844800"/>
          </a:xfrm>
          <a:prstGeom prst="rect">
            <a:avLst/>
          </a:prstGeom>
          <a:noFill/>
          <a:ln w="9525">
            <a:noFill/>
            <a:miter lim="800000"/>
            <a:headEnd/>
            <a:tailEnd/>
          </a:ln>
        </p:spPr>
      </p:pic>
      <p:sp>
        <p:nvSpPr>
          <p:cNvPr id="44037" name="Oval 6"/>
          <p:cNvSpPr>
            <a:spLocks noChangeArrowheads="1"/>
          </p:cNvSpPr>
          <p:nvPr/>
        </p:nvSpPr>
        <p:spPr bwMode="auto">
          <a:xfrm>
            <a:off x="1547813" y="2781300"/>
            <a:ext cx="2016125" cy="576263"/>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CC006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BUSCAR REGISTROS</a:t>
            </a:r>
          </a:p>
        </p:txBody>
      </p:sp>
      <p:sp>
        <p:nvSpPr>
          <p:cNvPr id="45058" name="Rectangle 3"/>
          <p:cNvSpPr>
            <a:spLocks noChangeArrowheads="1"/>
          </p:cNvSpPr>
          <p:nvPr/>
        </p:nvSpPr>
        <p:spPr bwMode="auto">
          <a:xfrm>
            <a:off x="457200" y="1196975"/>
            <a:ext cx="8229600" cy="1368425"/>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sz="2000">
                <a:solidFill>
                  <a:srgbClr val="404040"/>
                </a:solidFill>
                <a:latin typeface="Calibri" pitchFamily="34" charset="0"/>
              </a:rPr>
              <a:t>Búsqueda por índices:</a:t>
            </a:r>
          </a:p>
          <a:p>
            <a:pPr marL="952500" lvl="1" indent="-495300">
              <a:spcBef>
                <a:spcPct val="20000"/>
              </a:spcBef>
              <a:buClr>
                <a:srgbClr val="C00000"/>
              </a:buClr>
              <a:buSzPct val="60000"/>
              <a:buFont typeface="Wingdings" pitchFamily="2" charset="2"/>
              <a:buChar char="q"/>
            </a:pPr>
            <a:r>
              <a:rPr lang="es-ES" sz="1700">
                <a:solidFill>
                  <a:srgbClr val="404040"/>
                </a:solidFill>
                <a:latin typeface="Calibri" pitchFamily="34" charset="0"/>
              </a:rPr>
              <a:t>Permite buscar información en la base de datos por autor, descriptor y revista</a:t>
            </a:r>
          </a:p>
          <a:p>
            <a:pPr marL="533400" indent="-533400">
              <a:spcBef>
                <a:spcPct val="20000"/>
              </a:spcBef>
              <a:buClr>
                <a:srgbClr val="F67136"/>
              </a:buClr>
              <a:buSzPct val="60000"/>
              <a:buFont typeface="Wingdings" pitchFamily="2" charset="2"/>
              <a:buNone/>
            </a:pPr>
            <a:endParaRPr lang="es-ES" sz="1700">
              <a:latin typeface="Calibri" pitchFamily="34" charset="0"/>
            </a:endParaRPr>
          </a:p>
        </p:txBody>
      </p:sp>
      <p:pic>
        <p:nvPicPr>
          <p:cNvPr id="45059" name="3 Imagen"/>
          <p:cNvPicPr>
            <a:picLocks noChangeAspect="1" noChangeArrowheads="1"/>
          </p:cNvPicPr>
          <p:nvPr/>
        </p:nvPicPr>
        <p:blipFill>
          <a:blip r:embed="rId3" cstate="print"/>
          <a:srcRect l="824" t="14577" r="6471" b="7523"/>
          <a:stretch>
            <a:fillRect/>
          </a:stretch>
        </p:blipFill>
        <p:spPr bwMode="auto">
          <a:xfrm>
            <a:off x="539750" y="2060575"/>
            <a:ext cx="7993063" cy="3744913"/>
          </a:xfrm>
          <a:prstGeom prst="rect">
            <a:avLst/>
          </a:prstGeom>
          <a:noFill/>
          <a:ln w="9525">
            <a:noFill/>
            <a:miter lim="800000"/>
            <a:headEnd/>
            <a:tailEnd/>
          </a:ln>
        </p:spPr>
      </p:pic>
      <p:sp>
        <p:nvSpPr>
          <p:cNvPr id="45060" name="14 Rectángulo"/>
          <p:cNvSpPr>
            <a:spLocks noChangeArrowheads="1"/>
          </p:cNvSpPr>
          <p:nvPr/>
        </p:nvSpPr>
        <p:spPr bwMode="auto">
          <a:xfrm>
            <a:off x="1979613" y="3213100"/>
            <a:ext cx="1511300" cy="576263"/>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Título"/>
          <p:cNvSpPr>
            <a:spLocks/>
          </p:cNvSpPr>
          <p:nvPr/>
        </p:nvSpPr>
        <p:spPr bwMode="auto">
          <a:xfrm>
            <a:off x="827088" y="404813"/>
            <a:ext cx="7272337" cy="922337"/>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BIBLIOGRAFÍAS</a:t>
            </a:r>
          </a:p>
        </p:txBody>
      </p:sp>
      <p:sp>
        <p:nvSpPr>
          <p:cNvPr id="46082" name="Rectangle 3"/>
          <p:cNvSpPr>
            <a:spLocks noChangeArrowheads="1"/>
          </p:cNvSpPr>
          <p:nvPr/>
        </p:nvSpPr>
        <p:spPr bwMode="auto">
          <a:xfrm>
            <a:off x="457200" y="1341438"/>
            <a:ext cx="8229600" cy="1223962"/>
          </a:xfrm>
          <a:prstGeom prst="rect">
            <a:avLst/>
          </a:prstGeom>
          <a:noFill/>
          <a:ln w="9525">
            <a:noFill/>
            <a:miter lim="800000"/>
            <a:headEnd/>
            <a:tailEnd/>
          </a:ln>
        </p:spPr>
        <p:txBody>
          <a:bodyPr/>
          <a:lstStyle/>
          <a:p>
            <a:pPr marL="533400" indent="-533400">
              <a:lnSpc>
                <a:spcPct val="80000"/>
              </a:lnSpc>
              <a:spcBef>
                <a:spcPct val="20000"/>
              </a:spcBef>
              <a:buSzPct val="60000"/>
              <a:buFont typeface="Arial" charset="0"/>
              <a:buAutoNum type="arabicPeriod"/>
            </a:pPr>
            <a:r>
              <a:rPr lang="es-ES" b="1">
                <a:solidFill>
                  <a:srgbClr val="404040"/>
                </a:solidFill>
                <a:latin typeface="Calibri" pitchFamily="34" charset="0"/>
              </a:rPr>
              <a:t>Carpetas-Crear Bibliografía</a:t>
            </a:r>
            <a:r>
              <a:rPr lang="es-ES">
                <a:solidFill>
                  <a:srgbClr val="404040"/>
                </a:solidFill>
                <a:latin typeface="Calibri" pitchFamily="34" charset="0"/>
              </a:rPr>
              <a:t>:</a:t>
            </a:r>
          </a:p>
          <a:p>
            <a:pPr marL="952500" lvl="1" indent="-495300">
              <a:lnSpc>
                <a:spcPct val="80000"/>
              </a:lnSpc>
              <a:spcBef>
                <a:spcPct val="20000"/>
              </a:spcBef>
              <a:buClr>
                <a:srgbClr val="C00000"/>
              </a:buClr>
              <a:buSzPct val="60000"/>
              <a:buFont typeface="Wingdings" pitchFamily="2" charset="2"/>
              <a:buChar char="q"/>
            </a:pPr>
            <a:r>
              <a:rPr lang="es-ES">
                <a:solidFill>
                  <a:srgbClr val="404040"/>
                </a:solidFill>
                <a:latin typeface="Calibri" pitchFamily="34" charset="0"/>
              </a:rPr>
              <a:t>Elaborar la Bibliografía desde la carpeta seleccionada</a:t>
            </a:r>
          </a:p>
          <a:p>
            <a:pPr marL="533400" indent="-533400">
              <a:spcBef>
                <a:spcPct val="20000"/>
              </a:spcBef>
              <a:buClr>
                <a:srgbClr val="F67136"/>
              </a:buClr>
              <a:buSzPct val="60000"/>
              <a:buFont typeface="Wingdings" pitchFamily="2" charset="2"/>
              <a:buNone/>
            </a:pPr>
            <a:endParaRPr lang="es-ES">
              <a:latin typeface="Calibri" pitchFamily="34" charset="0"/>
            </a:endParaRPr>
          </a:p>
        </p:txBody>
      </p:sp>
      <p:pic>
        <p:nvPicPr>
          <p:cNvPr id="46083" name="4 Imagen"/>
          <p:cNvPicPr>
            <a:picLocks noChangeAspect="1" noChangeArrowheads="1"/>
          </p:cNvPicPr>
          <p:nvPr/>
        </p:nvPicPr>
        <p:blipFill>
          <a:blip r:embed="rId3" cstate="print"/>
          <a:srcRect l="2287" t="13196" r="5722" b="5573"/>
          <a:stretch>
            <a:fillRect/>
          </a:stretch>
        </p:blipFill>
        <p:spPr bwMode="auto">
          <a:xfrm>
            <a:off x="539750" y="2165350"/>
            <a:ext cx="8064500" cy="3289300"/>
          </a:xfrm>
          <a:prstGeom prst="rect">
            <a:avLst/>
          </a:prstGeom>
          <a:noFill/>
          <a:ln w="9525">
            <a:noFill/>
            <a:miter lim="800000"/>
            <a:headEnd/>
            <a:tailEnd/>
          </a:ln>
        </p:spPr>
      </p:pic>
      <p:sp>
        <p:nvSpPr>
          <p:cNvPr id="46084" name="AutoShape 8"/>
          <p:cNvSpPr>
            <a:spLocks noChangeArrowheads="1"/>
          </p:cNvSpPr>
          <p:nvPr/>
        </p:nvSpPr>
        <p:spPr bwMode="auto">
          <a:xfrm rot="-2731044">
            <a:off x="2128045" y="3640931"/>
            <a:ext cx="1001712" cy="187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a:tailEnd/>
          </a:ln>
        </p:spPr>
        <p:txBody>
          <a:bodyPr wrap="none" anchor="ctr"/>
          <a:lstStyle/>
          <a:p>
            <a:endParaRPr lang="es-ES"/>
          </a:p>
        </p:txBody>
      </p:sp>
      <p:pic>
        <p:nvPicPr>
          <p:cNvPr id="46085" name="7 Imagen"/>
          <p:cNvPicPr>
            <a:picLocks noChangeAspect="1" noChangeArrowheads="1"/>
          </p:cNvPicPr>
          <p:nvPr/>
        </p:nvPicPr>
        <p:blipFill>
          <a:blip r:embed="rId4" cstate="print"/>
          <a:srcRect t="18111" r="2583" b="7382"/>
          <a:stretch>
            <a:fillRect/>
          </a:stretch>
        </p:blipFill>
        <p:spPr bwMode="auto">
          <a:xfrm>
            <a:off x="5886450" y="2060575"/>
            <a:ext cx="2862263" cy="1844675"/>
          </a:xfrm>
          <a:prstGeom prst="rect">
            <a:avLst/>
          </a:prstGeom>
          <a:noFill/>
          <a:ln w="19050">
            <a:solidFill>
              <a:schemeClr val="tx1"/>
            </a:solidFill>
            <a:miter lim="800000"/>
            <a:headEnd/>
            <a:tailEnd/>
          </a:ln>
        </p:spPr>
      </p:pic>
      <p:pic>
        <p:nvPicPr>
          <p:cNvPr id="46086" name="8 Imagen"/>
          <p:cNvPicPr>
            <a:picLocks noChangeAspect="1" noChangeArrowheads="1"/>
          </p:cNvPicPr>
          <p:nvPr/>
        </p:nvPicPr>
        <p:blipFill>
          <a:blip r:embed="rId5" cstate="print"/>
          <a:srcRect l="1241" t="18617" r="2586" b="7388"/>
          <a:stretch>
            <a:fillRect/>
          </a:stretch>
        </p:blipFill>
        <p:spPr bwMode="auto">
          <a:xfrm>
            <a:off x="5724525" y="3317875"/>
            <a:ext cx="2879725" cy="2000250"/>
          </a:xfrm>
          <a:prstGeom prst="rect">
            <a:avLst/>
          </a:prstGeom>
          <a:noFill/>
          <a:ln w="19050">
            <a:solidFill>
              <a:schemeClr val="tx1"/>
            </a:solidFill>
            <a:miter lim="800000"/>
            <a:headEnd/>
            <a:tailEnd/>
          </a:ln>
        </p:spPr>
      </p:pic>
      <p:pic>
        <p:nvPicPr>
          <p:cNvPr id="46087" name="9 Imagen"/>
          <p:cNvPicPr>
            <a:picLocks noChangeAspect="1" noChangeArrowheads="1"/>
          </p:cNvPicPr>
          <p:nvPr/>
        </p:nvPicPr>
        <p:blipFill>
          <a:blip r:embed="rId6" cstate="print"/>
          <a:srcRect l="1241" t="18352" r="2586" b="8186"/>
          <a:stretch>
            <a:fillRect/>
          </a:stretch>
        </p:blipFill>
        <p:spPr bwMode="auto">
          <a:xfrm>
            <a:off x="5940425" y="4437063"/>
            <a:ext cx="2879725" cy="1622425"/>
          </a:xfrm>
          <a:prstGeom prst="rect">
            <a:avLst/>
          </a:prstGeom>
          <a:noFill/>
          <a:ln w="19050">
            <a:solidFill>
              <a:schemeClr val="tx1"/>
            </a:solidFill>
            <a:miter lim="800000"/>
            <a:headEnd/>
            <a:tailEnd/>
          </a:ln>
        </p:spPr>
      </p:pic>
      <p:sp>
        <p:nvSpPr>
          <p:cNvPr id="11" name="10 CuadroTexto"/>
          <p:cNvSpPr txBox="1"/>
          <p:nvPr/>
        </p:nvSpPr>
        <p:spPr>
          <a:xfrm>
            <a:off x="7451725" y="2205038"/>
            <a:ext cx="1081088" cy="257175"/>
          </a:xfrm>
          <a:prstGeom prst="rect">
            <a:avLst/>
          </a:prstGeom>
          <a:noFill/>
          <a:ln w="12700">
            <a:solidFill>
              <a:schemeClr val="tx1"/>
            </a:solidFill>
          </a:ln>
        </p:spPr>
        <p:txBody>
          <a:bodyPr>
            <a:spAutoFit/>
          </a:bodyPr>
          <a:lstStyle/>
          <a:p>
            <a:pPr algn="ctr"/>
            <a:r>
              <a:rPr lang="es-ES" sz="1000" b="1"/>
              <a:t>APA</a:t>
            </a:r>
          </a:p>
        </p:txBody>
      </p:sp>
      <p:sp>
        <p:nvSpPr>
          <p:cNvPr id="12" name="11 CuadroTexto"/>
          <p:cNvSpPr txBox="1"/>
          <p:nvPr/>
        </p:nvSpPr>
        <p:spPr>
          <a:xfrm>
            <a:off x="7235825" y="3500438"/>
            <a:ext cx="1081088" cy="257175"/>
          </a:xfrm>
          <a:prstGeom prst="rect">
            <a:avLst/>
          </a:prstGeom>
          <a:noFill/>
          <a:ln w="12700">
            <a:solidFill>
              <a:schemeClr val="tx1"/>
            </a:solidFill>
          </a:ln>
        </p:spPr>
        <p:txBody>
          <a:bodyPr>
            <a:spAutoFit/>
          </a:bodyPr>
          <a:lstStyle/>
          <a:p>
            <a:pPr algn="ctr"/>
            <a:r>
              <a:rPr lang="es-ES" sz="1000" b="1"/>
              <a:t>HARVARD</a:t>
            </a:r>
          </a:p>
        </p:txBody>
      </p:sp>
      <p:sp>
        <p:nvSpPr>
          <p:cNvPr id="13" name="12 CuadroTexto"/>
          <p:cNvSpPr txBox="1"/>
          <p:nvPr/>
        </p:nvSpPr>
        <p:spPr>
          <a:xfrm>
            <a:off x="7524750" y="4581525"/>
            <a:ext cx="1079500" cy="257175"/>
          </a:xfrm>
          <a:prstGeom prst="rect">
            <a:avLst/>
          </a:prstGeom>
          <a:noFill/>
          <a:ln w="12700">
            <a:solidFill>
              <a:schemeClr val="tx1"/>
            </a:solidFill>
          </a:ln>
        </p:spPr>
        <p:txBody>
          <a:bodyPr>
            <a:spAutoFit/>
          </a:bodyPr>
          <a:lstStyle/>
          <a:p>
            <a:pPr algn="ctr"/>
            <a:r>
              <a:rPr lang="es-ES" sz="1000" b="1"/>
              <a:t>MLA</a:t>
            </a:r>
          </a:p>
        </p:txBody>
      </p:sp>
      <p:sp>
        <p:nvSpPr>
          <p:cNvPr id="46091" name="15 Rectángulo"/>
          <p:cNvSpPr>
            <a:spLocks noChangeArrowheads="1"/>
          </p:cNvSpPr>
          <p:nvPr/>
        </p:nvSpPr>
        <p:spPr bwMode="auto">
          <a:xfrm>
            <a:off x="1044575" y="4181475"/>
            <a:ext cx="1800225" cy="144463"/>
          </a:xfrm>
          <a:prstGeom prst="rect">
            <a:avLst/>
          </a:prstGeom>
          <a:noFill/>
          <a:ln w="28575">
            <a:solidFill>
              <a:srgbClr val="800000"/>
            </a:solidFill>
            <a:miter lim="800000"/>
            <a:headEnd/>
            <a:tailEnd/>
          </a:ln>
        </p:spPr>
        <p:txBody>
          <a:bodyPr/>
          <a:lstStyle/>
          <a:p>
            <a:pPr marL="342900" indent="-342900">
              <a:lnSpc>
                <a:spcPct val="80000"/>
              </a:lnSpc>
              <a:spcBef>
                <a:spcPct val="20000"/>
              </a:spcBef>
              <a:buClr>
                <a:srgbClr val="FF603B"/>
              </a:buClr>
              <a:buFont typeface="Wingdings" pitchFamily="2" charset="2"/>
              <a:buNone/>
            </a:pPr>
            <a:endParaRPr lang="es-ES" sz="2400"/>
          </a:p>
        </p:txBody>
      </p:sp>
      <p:sp>
        <p:nvSpPr>
          <p:cNvPr id="14" name="13 CuadroTexto"/>
          <p:cNvSpPr txBox="1">
            <a:spLocks noChangeArrowheads="1"/>
          </p:cNvSpPr>
          <p:nvPr/>
        </p:nvSpPr>
        <p:spPr bwMode="auto">
          <a:xfrm>
            <a:off x="2339975" y="4829175"/>
            <a:ext cx="3097213" cy="1250950"/>
          </a:xfrm>
          <a:prstGeom prst="rect">
            <a:avLst/>
          </a:prstGeom>
          <a:solidFill>
            <a:schemeClr val="bg1"/>
          </a:solidFill>
          <a:ln w="28575">
            <a:solidFill>
              <a:srgbClr val="800000"/>
            </a:solidFill>
            <a:miter lim="800000"/>
            <a:headEnd/>
            <a:tailEnd/>
          </a:ln>
        </p:spPr>
        <p:txBody>
          <a:bodyPr>
            <a:spAutoFit/>
          </a:bodyPr>
          <a:lstStyle/>
          <a:p>
            <a:pPr>
              <a:defRPr/>
            </a:pPr>
            <a:r>
              <a:rPr lang="es-ES" sz="800" dirty="0"/>
              <a:t>DESDE UNA </a:t>
            </a:r>
            <a:r>
              <a:rPr lang="es-ES" sz="800" b="1" dirty="0"/>
              <a:t>CARPETA Y </a:t>
            </a:r>
            <a:r>
              <a:rPr lang="es-ES" sz="800" dirty="0"/>
              <a:t>EN EL SUBMENÚ DE LA PARTE DERECHA DELA RATÓN PODEMOS:</a:t>
            </a:r>
          </a:p>
          <a:p>
            <a:pPr>
              <a:buFont typeface="Arial" pitchFamily="34" charset="0"/>
              <a:buChar char="•"/>
              <a:defRPr/>
            </a:pPr>
            <a:r>
              <a:rPr lang="es-ES" sz="800" dirty="0"/>
              <a:t>CREAR BIBLIOGRAFÍA EN DIFERENTEE FORMATOS</a:t>
            </a:r>
          </a:p>
          <a:p>
            <a:pPr>
              <a:buFont typeface="Arial" pitchFamily="34" charset="0"/>
              <a:buChar char="•"/>
              <a:defRPr/>
            </a:pPr>
            <a:r>
              <a:rPr lang="es-ES" sz="800" dirty="0"/>
              <a:t>CREAR SUBCARPETA</a:t>
            </a:r>
          </a:p>
          <a:p>
            <a:pPr>
              <a:buFont typeface="Arial" pitchFamily="34" charset="0"/>
              <a:buChar char="•"/>
              <a:defRPr/>
            </a:pPr>
            <a:r>
              <a:rPr lang="es-ES" sz="800" dirty="0"/>
              <a:t>CAMBIARLE EL OTRO NOMBRE A ESA CARPETA</a:t>
            </a:r>
          </a:p>
          <a:p>
            <a:pPr>
              <a:buFont typeface="Arial" pitchFamily="34" charset="0"/>
              <a:buChar char="•"/>
              <a:defRPr/>
            </a:pPr>
            <a:r>
              <a:rPr lang="es-ES" sz="800" dirty="0"/>
              <a:t>BORRARLA</a:t>
            </a:r>
          </a:p>
          <a:p>
            <a:pPr>
              <a:buFont typeface="Arial" pitchFamily="34" charset="0"/>
              <a:buChar char="•"/>
              <a:defRPr/>
            </a:pPr>
            <a:r>
              <a:rPr lang="es-ES" sz="800" dirty="0"/>
              <a:t>ELIMINAR DUPLICADOS</a:t>
            </a:r>
          </a:p>
          <a:p>
            <a:pPr>
              <a:buFont typeface="Arial" pitchFamily="34" charset="0"/>
              <a:buChar char="•"/>
              <a:defRPr/>
            </a:pPr>
            <a:r>
              <a:rPr lang="es-ES" sz="800" dirty="0"/>
              <a:t>COMPARTIR LA CARPETA</a:t>
            </a:r>
          </a:p>
          <a:p>
            <a:pPr>
              <a:defRPr/>
            </a:pPr>
            <a:endParaRPr lang="es-ES" sz="1000" dirty="0"/>
          </a:p>
        </p:txBody>
      </p:sp>
      <p:sp>
        <p:nvSpPr>
          <p:cNvPr id="46093" name="AutoShape 8"/>
          <p:cNvSpPr>
            <a:spLocks noChangeArrowheads="1"/>
          </p:cNvSpPr>
          <p:nvPr/>
        </p:nvSpPr>
        <p:spPr bwMode="auto">
          <a:xfrm>
            <a:off x="3779838" y="3101975"/>
            <a:ext cx="1900237" cy="2381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a:tailEnd/>
          </a:ln>
        </p:spPr>
        <p:txBody>
          <a:bodyPr wrap="none" anchor="ctr"/>
          <a:lstStyle/>
          <a:p>
            <a:endParaRPr lang="es-ES"/>
          </a:p>
        </p:txBody>
      </p:sp>
      <p:sp>
        <p:nvSpPr>
          <p:cNvPr id="46094" name="AutoShape 8"/>
          <p:cNvSpPr>
            <a:spLocks noChangeArrowheads="1"/>
          </p:cNvSpPr>
          <p:nvPr/>
        </p:nvSpPr>
        <p:spPr bwMode="auto">
          <a:xfrm rot="3643035">
            <a:off x="2093913" y="4441825"/>
            <a:ext cx="673100" cy="1809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a:tailEnd/>
          </a:ln>
        </p:spPr>
        <p:txBody>
          <a:bodyPr wrap="none" anchor="ctr"/>
          <a:lstStyle/>
          <a:p>
            <a:endParaRPr lang="es-E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BIBLIOGRAFÍAS</a:t>
            </a:r>
          </a:p>
        </p:txBody>
      </p:sp>
      <p:sp>
        <p:nvSpPr>
          <p:cNvPr id="47106" name="Rectangle 3"/>
          <p:cNvSpPr>
            <a:spLocks noChangeArrowheads="1"/>
          </p:cNvSpPr>
          <p:nvPr/>
        </p:nvSpPr>
        <p:spPr bwMode="auto">
          <a:xfrm>
            <a:off x="457200" y="981075"/>
            <a:ext cx="8229600" cy="1295400"/>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a:latin typeface="Calibri" pitchFamily="34" charset="0"/>
              </a:rPr>
              <a:t>Bibliografía-Crear:</a:t>
            </a:r>
          </a:p>
          <a:p>
            <a:pPr marL="952500" lvl="1" indent="-495300">
              <a:spcBef>
                <a:spcPct val="20000"/>
              </a:spcBef>
              <a:buClr>
                <a:srgbClr val="C00000"/>
              </a:buClr>
              <a:buSzPct val="60000"/>
              <a:buFont typeface="Wingdings" pitchFamily="2" charset="2"/>
              <a:buChar char="q"/>
            </a:pPr>
            <a:r>
              <a:rPr lang="es-ES" sz="1600">
                <a:latin typeface="Calibri" pitchFamily="34" charset="0"/>
              </a:rPr>
              <a:t>Elabora la Bibliografía de </a:t>
            </a:r>
            <a:r>
              <a:rPr lang="es-ES" sz="1600" i="1">
                <a:latin typeface="Calibri" pitchFamily="34" charset="0"/>
              </a:rPr>
              <a:t>las referencias seleccionadas, página/as o todo en la lista</a:t>
            </a:r>
            <a:r>
              <a:rPr lang="es-ES" sz="1600">
                <a:latin typeface="Calibri" pitchFamily="34" charset="0"/>
              </a:rPr>
              <a:t>:</a:t>
            </a:r>
          </a:p>
          <a:p>
            <a:pPr marL="1371600" lvl="2" indent="-457200">
              <a:spcBef>
                <a:spcPct val="20000"/>
              </a:spcBef>
              <a:buClr>
                <a:srgbClr val="FFC000"/>
              </a:buClr>
              <a:buSzPct val="60000"/>
              <a:buFont typeface="Wingdings" pitchFamily="2" charset="2"/>
              <a:buChar char="q"/>
            </a:pPr>
            <a:r>
              <a:rPr lang="es-ES" sz="1600">
                <a:latin typeface="Calibri" pitchFamily="34" charset="0"/>
              </a:rPr>
              <a:t>En RefWorks ir a Bibliografía y a Crear. En la pantalla que se abre:</a:t>
            </a:r>
          </a:p>
          <a:p>
            <a:pPr marL="1371600" lvl="2" indent="-457200">
              <a:spcBef>
                <a:spcPct val="20000"/>
              </a:spcBef>
              <a:buClr>
                <a:srgbClr val="FFC000"/>
              </a:buClr>
              <a:buSzPct val="60000"/>
              <a:buFont typeface="Wingdings" pitchFamily="2" charset="2"/>
              <a:buChar char="q"/>
            </a:pPr>
            <a:r>
              <a:rPr lang="es-ES" sz="1600">
                <a:latin typeface="Calibri" pitchFamily="34" charset="0"/>
              </a:rPr>
              <a:t>Seleccionar  Formato bibliográfico.</a:t>
            </a:r>
          </a:p>
          <a:p>
            <a:pPr marL="1371600" lvl="2" indent="-457200">
              <a:spcBef>
                <a:spcPct val="20000"/>
              </a:spcBef>
              <a:buClr>
                <a:srgbClr val="FFC000"/>
              </a:buClr>
              <a:buSzPct val="60000"/>
              <a:buFont typeface="Wingdings" pitchFamily="2" charset="2"/>
              <a:buChar char="q"/>
            </a:pPr>
            <a:r>
              <a:rPr lang="es-ES" sz="1600">
                <a:latin typeface="Calibri" pitchFamily="34" charset="0"/>
              </a:rPr>
              <a:t>Elegir Tipo de archivo de salida y Carpeta (donde se encuentran las referencias) en Formatear bibliografía de la lista de referencias.</a:t>
            </a:r>
          </a:p>
          <a:p>
            <a:pPr marL="1371600" lvl="2" indent="-457200">
              <a:spcBef>
                <a:spcPct val="20000"/>
              </a:spcBef>
              <a:buClr>
                <a:srgbClr val="FFC000"/>
              </a:buClr>
              <a:buSzPct val="60000"/>
              <a:buFont typeface="Wingdings" pitchFamily="2" charset="2"/>
              <a:buChar char="q"/>
            </a:pPr>
            <a:r>
              <a:rPr lang="es-ES" sz="1600">
                <a:latin typeface="Calibri" pitchFamily="34" charset="0"/>
              </a:rPr>
              <a:t>Seleccionar Crear bibliografía.</a:t>
            </a:r>
          </a:p>
          <a:p>
            <a:pPr marL="533400" indent="-533400">
              <a:spcBef>
                <a:spcPct val="20000"/>
              </a:spcBef>
              <a:buClr>
                <a:srgbClr val="F67136"/>
              </a:buClr>
              <a:buSzPct val="60000"/>
              <a:buFont typeface="Wingdings" pitchFamily="2" charset="2"/>
              <a:buNone/>
            </a:pPr>
            <a:endParaRPr lang="es-ES" sz="1600">
              <a:latin typeface="Calibri" pitchFamily="34" charset="0"/>
            </a:endParaRPr>
          </a:p>
        </p:txBody>
      </p:sp>
      <p:pic>
        <p:nvPicPr>
          <p:cNvPr id="47107" name="8 Marcador de contenido"/>
          <p:cNvPicPr>
            <a:picLocks/>
          </p:cNvPicPr>
          <p:nvPr/>
        </p:nvPicPr>
        <p:blipFill>
          <a:blip r:embed="rId3" cstate="print"/>
          <a:srcRect l="1234" t="19530" r="6526" b="7765"/>
          <a:stretch>
            <a:fillRect/>
          </a:stretch>
        </p:blipFill>
        <p:spPr bwMode="auto">
          <a:xfrm>
            <a:off x="323850" y="3357563"/>
            <a:ext cx="4183063" cy="2592387"/>
          </a:xfrm>
          <a:prstGeom prst="rect">
            <a:avLst/>
          </a:prstGeom>
          <a:noFill/>
          <a:ln w="9525">
            <a:noFill/>
            <a:miter lim="800000"/>
            <a:headEnd/>
            <a:tailEnd/>
          </a:ln>
        </p:spPr>
      </p:pic>
      <p:sp>
        <p:nvSpPr>
          <p:cNvPr id="47108" name="Rectangle 8"/>
          <p:cNvSpPr>
            <a:spLocks noChangeArrowheads="1"/>
          </p:cNvSpPr>
          <p:nvPr/>
        </p:nvSpPr>
        <p:spPr bwMode="auto">
          <a:xfrm>
            <a:off x="252413" y="3213100"/>
            <a:ext cx="8569325" cy="2808288"/>
          </a:xfrm>
          <a:prstGeom prst="rect">
            <a:avLst/>
          </a:prstGeom>
          <a:noFill/>
          <a:ln w="25400">
            <a:solidFill>
              <a:srgbClr val="969696"/>
            </a:solidFill>
            <a:miter lim="800000"/>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47109" name="AutoShape 5"/>
          <p:cNvSpPr>
            <a:spLocks noChangeArrowheads="1"/>
          </p:cNvSpPr>
          <p:nvPr/>
        </p:nvSpPr>
        <p:spPr bwMode="auto">
          <a:xfrm>
            <a:off x="7021513" y="5084763"/>
            <a:ext cx="1474787" cy="577850"/>
          </a:xfrm>
          <a:prstGeom prst="wedgeRoundRectCallout">
            <a:avLst>
              <a:gd name="adj1" fmla="val -75278"/>
              <a:gd name="adj2" fmla="val -219653"/>
              <a:gd name="adj3" fmla="val 16667"/>
            </a:avLst>
          </a:prstGeom>
          <a:solidFill>
            <a:schemeClr val="bg1"/>
          </a:solidFill>
          <a:ln w="28575">
            <a:solidFill>
              <a:srgbClr val="FF0000"/>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 Formato bibliográfico</a:t>
            </a:r>
            <a:endParaRPr lang="es-ES" sz="1200" i="1"/>
          </a:p>
        </p:txBody>
      </p:sp>
      <p:pic>
        <p:nvPicPr>
          <p:cNvPr id="47110" name="12 Marcador de contenido"/>
          <p:cNvPicPr>
            <a:picLocks/>
          </p:cNvPicPr>
          <p:nvPr/>
        </p:nvPicPr>
        <p:blipFill>
          <a:blip r:embed="rId4" cstate="print"/>
          <a:srcRect l="1628" t="13196" r="6383" b="3812"/>
          <a:stretch>
            <a:fillRect/>
          </a:stretch>
        </p:blipFill>
        <p:spPr bwMode="auto">
          <a:xfrm>
            <a:off x="4572000" y="3213100"/>
            <a:ext cx="4038600" cy="2660650"/>
          </a:xfrm>
          <a:prstGeom prst="rect">
            <a:avLst/>
          </a:prstGeom>
          <a:noFill/>
          <a:ln w="9525">
            <a:noFill/>
            <a:miter lim="800000"/>
            <a:headEnd/>
            <a:tailEnd/>
          </a:ln>
        </p:spPr>
      </p:pic>
      <p:sp>
        <p:nvSpPr>
          <p:cNvPr id="47111" name="AutoShape 5"/>
          <p:cNvSpPr>
            <a:spLocks noChangeArrowheads="1"/>
          </p:cNvSpPr>
          <p:nvPr/>
        </p:nvSpPr>
        <p:spPr bwMode="auto">
          <a:xfrm>
            <a:off x="7308850" y="5373688"/>
            <a:ext cx="1474788" cy="576262"/>
          </a:xfrm>
          <a:prstGeom prst="wedgeRoundRectCallout">
            <a:avLst>
              <a:gd name="adj1" fmla="val -70194"/>
              <a:gd name="adj2" fmla="val -188440"/>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 Formato bibliográfico</a:t>
            </a:r>
            <a:endParaRPr lang="es-ES" sz="1200" i="1"/>
          </a:p>
        </p:txBody>
      </p:sp>
      <p:sp>
        <p:nvSpPr>
          <p:cNvPr id="47112" name="AutoShape 5"/>
          <p:cNvSpPr>
            <a:spLocks noChangeArrowheads="1"/>
          </p:cNvSpPr>
          <p:nvPr/>
        </p:nvSpPr>
        <p:spPr bwMode="auto">
          <a:xfrm>
            <a:off x="4284663" y="5013325"/>
            <a:ext cx="1150937" cy="720725"/>
          </a:xfrm>
          <a:prstGeom prst="wedgeRoundRectCallout">
            <a:avLst>
              <a:gd name="adj1" fmla="val 101486"/>
              <a:gd name="adj2" fmla="val -69199"/>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Tipo de Archivo y Carpeta</a:t>
            </a:r>
          </a:p>
        </p:txBody>
      </p:sp>
      <p:sp>
        <p:nvSpPr>
          <p:cNvPr id="47113" name="AutoShape 5"/>
          <p:cNvSpPr>
            <a:spLocks noChangeArrowheads="1"/>
          </p:cNvSpPr>
          <p:nvPr/>
        </p:nvSpPr>
        <p:spPr bwMode="auto">
          <a:xfrm>
            <a:off x="7164388" y="3502025"/>
            <a:ext cx="1150937" cy="431800"/>
          </a:xfrm>
          <a:prstGeom prst="wedgeRoundRectCallout">
            <a:avLst>
              <a:gd name="adj1" fmla="val -162907"/>
              <a:gd name="adj2" fmla="val 85301"/>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Selección de referencias</a:t>
            </a:r>
          </a:p>
        </p:txBody>
      </p:sp>
      <p:sp>
        <p:nvSpPr>
          <p:cNvPr id="47114" name="AutoShape 8"/>
          <p:cNvSpPr>
            <a:spLocks noChangeArrowheads="1"/>
          </p:cNvSpPr>
          <p:nvPr/>
        </p:nvSpPr>
        <p:spPr bwMode="auto">
          <a:xfrm>
            <a:off x="2413000" y="3789363"/>
            <a:ext cx="2159000"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BIBLIOGRAFÍAS</a:t>
            </a:r>
          </a:p>
        </p:txBody>
      </p:sp>
      <p:sp>
        <p:nvSpPr>
          <p:cNvPr id="48130" name="Rectangle 3"/>
          <p:cNvSpPr>
            <a:spLocks noChangeArrowheads="1"/>
          </p:cNvSpPr>
          <p:nvPr/>
        </p:nvSpPr>
        <p:spPr bwMode="auto">
          <a:xfrm>
            <a:off x="457200" y="1268413"/>
            <a:ext cx="8229600" cy="1008062"/>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sz="1600">
                <a:latin typeface="Calibri" pitchFamily="34" charset="0"/>
              </a:rPr>
              <a:t>El Gestor de los Formatos bibliográficos permite:</a:t>
            </a:r>
          </a:p>
          <a:p>
            <a:pPr marL="952500" lvl="1" indent="-495300">
              <a:spcBef>
                <a:spcPct val="20000"/>
              </a:spcBef>
              <a:buClr>
                <a:srgbClr val="C00000"/>
              </a:buClr>
              <a:buSzPct val="60000"/>
              <a:buFont typeface="Wingdings" pitchFamily="2" charset="2"/>
              <a:buChar char="q"/>
            </a:pPr>
            <a:r>
              <a:rPr lang="es-ES" sz="1600">
                <a:latin typeface="Calibri" pitchFamily="34" charset="0"/>
              </a:rPr>
              <a:t>Crear un listado de Formatos bibliográficos “favoritos”.</a:t>
            </a:r>
          </a:p>
        </p:txBody>
      </p:sp>
      <p:pic>
        <p:nvPicPr>
          <p:cNvPr id="48131" name="Picture 7"/>
          <p:cNvPicPr>
            <a:picLocks noChangeAspect="1" noChangeArrowheads="1"/>
          </p:cNvPicPr>
          <p:nvPr/>
        </p:nvPicPr>
        <p:blipFill>
          <a:blip r:embed="rId3" cstate="print"/>
          <a:srcRect l="4306" t="19875" r="6633" b="11835"/>
          <a:stretch>
            <a:fillRect/>
          </a:stretch>
        </p:blipFill>
        <p:spPr bwMode="auto">
          <a:xfrm>
            <a:off x="4948238" y="2133600"/>
            <a:ext cx="3944937" cy="3744913"/>
          </a:xfrm>
          <a:prstGeom prst="rect">
            <a:avLst/>
          </a:prstGeom>
          <a:noFill/>
          <a:ln w="9525">
            <a:noFill/>
            <a:miter lim="800000"/>
            <a:headEnd/>
            <a:tailEnd/>
          </a:ln>
        </p:spPr>
      </p:pic>
      <p:pic>
        <p:nvPicPr>
          <p:cNvPr id="48132" name="7 Marcador de contenido"/>
          <p:cNvPicPr>
            <a:picLocks/>
          </p:cNvPicPr>
          <p:nvPr/>
        </p:nvPicPr>
        <p:blipFill>
          <a:blip r:embed="rId4" cstate="print"/>
          <a:srcRect l="1587" t="19060" r="6879" b="7765"/>
          <a:stretch>
            <a:fillRect/>
          </a:stretch>
        </p:blipFill>
        <p:spPr bwMode="auto">
          <a:xfrm>
            <a:off x="757238" y="2062163"/>
            <a:ext cx="4038600" cy="3887787"/>
          </a:xfrm>
          <a:prstGeom prst="rect">
            <a:avLst/>
          </a:prstGeom>
          <a:noFill/>
          <a:ln w="9525">
            <a:noFill/>
            <a:miter lim="800000"/>
            <a:headEnd/>
            <a:tailEnd/>
          </a:ln>
        </p:spPr>
      </p:pic>
      <p:sp>
        <p:nvSpPr>
          <p:cNvPr id="48133" name="AutoShape 9"/>
          <p:cNvSpPr>
            <a:spLocks noChangeArrowheads="1"/>
          </p:cNvSpPr>
          <p:nvPr/>
        </p:nvSpPr>
        <p:spPr bwMode="auto">
          <a:xfrm>
            <a:off x="2773363" y="3070225"/>
            <a:ext cx="2160587"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12700">
            <a:solidFill>
              <a:schemeClr val="tx1"/>
            </a:solidFill>
            <a:miter lim="800000"/>
            <a:headEnd/>
            <a:tailEnd/>
          </a:ln>
        </p:spPr>
        <p:txBody>
          <a:bodyPr wrap="none" anchor="ctr"/>
          <a:lstStyle/>
          <a:p>
            <a:endParaRPr lang="es-ES"/>
          </a:p>
        </p:txBody>
      </p:sp>
      <p:sp>
        <p:nvSpPr>
          <p:cNvPr id="48134" name="Oval 8"/>
          <p:cNvSpPr>
            <a:spLocks noChangeArrowheads="1"/>
          </p:cNvSpPr>
          <p:nvPr/>
        </p:nvSpPr>
        <p:spPr bwMode="auto">
          <a:xfrm>
            <a:off x="6732588" y="2925763"/>
            <a:ext cx="936625" cy="431800"/>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FF0000"/>
              </a:solidFill>
            </a:endParaRPr>
          </a:p>
        </p:txBody>
      </p:sp>
      <p:sp>
        <p:nvSpPr>
          <p:cNvPr id="48135" name="Oval 8"/>
          <p:cNvSpPr>
            <a:spLocks noChangeArrowheads="1"/>
          </p:cNvSpPr>
          <p:nvPr/>
        </p:nvSpPr>
        <p:spPr bwMode="auto">
          <a:xfrm>
            <a:off x="6732588" y="3646488"/>
            <a:ext cx="288925" cy="863600"/>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solidFill>
                <a:srgbClr val="FF0000"/>
              </a:solidFill>
            </a:endParaRPr>
          </a:p>
        </p:txBody>
      </p:sp>
      <p:sp>
        <p:nvSpPr>
          <p:cNvPr id="48136" name="AutoShape 5"/>
          <p:cNvSpPr>
            <a:spLocks noChangeArrowheads="1"/>
          </p:cNvSpPr>
          <p:nvPr/>
        </p:nvSpPr>
        <p:spPr bwMode="auto">
          <a:xfrm>
            <a:off x="5221288" y="5229225"/>
            <a:ext cx="1368425" cy="720725"/>
          </a:xfrm>
          <a:prstGeom prst="wedgeRoundRectCallout">
            <a:avLst>
              <a:gd name="adj1" fmla="val 67866"/>
              <a:gd name="adj2" fmla="val -142292"/>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Comandos para Añadir o Eliminar formatos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BIBLIOGRAFÍAS</a:t>
            </a:r>
          </a:p>
        </p:txBody>
      </p:sp>
      <p:sp>
        <p:nvSpPr>
          <p:cNvPr id="49154" name="Rectangle 3"/>
          <p:cNvSpPr>
            <a:spLocks noChangeArrowheads="1"/>
          </p:cNvSpPr>
          <p:nvPr/>
        </p:nvSpPr>
        <p:spPr bwMode="auto">
          <a:xfrm>
            <a:off x="457200" y="1125538"/>
            <a:ext cx="8229600" cy="1150937"/>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sz="2000">
                <a:latin typeface="Calibri" pitchFamily="34" charset="0"/>
              </a:rPr>
              <a:t>El Editor de Formato bibliográficos permite:</a:t>
            </a:r>
          </a:p>
          <a:p>
            <a:pPr marL="952500" lvl="1" indent="-495300">
              <a:spcBef>
                <a:spcPct val="20000"/>
              </a:spcBef>
              <a:buClr>
                <a:srgbClr val="C00000"/>
              </a:buClr>
              <a:buSzPct val="60000"/>
              <a:buFont typeface="Wingdings" pitchFamily="2" charset="2"/>
              <a:buChar char="q"/>
            </a:pPr>
            <a:r>
              <a:rPr lang="es-ES" sz="2000">
                <a:latin typeface="Calibri" pitchFamily="34" charset="0"/>
              </a:rPr>
              <a:t>Crear Formatos bibliográficos personalizados:</a:t>
            </a:r>
          </a:p>
          <a:p>
            <a:pPr marL="1371600" lvl="2" indent="-457200">
              <a:spcBef>
                <a:spcPct val="20000"/>
              </a:spcBef>
              <a:buClr>
                <a:srgbClr val="FFC000"/>
              </a:buClr>
              <a:buSzPct val="60000"/>
              <a:buFont typeface="Wingdings" pitchFamily="2" charset="2"/>
              <a:buChar char="q"/>
            </a:pPr>
            <a:r>
              <a:rPr lang="es-ES">
                <a:latin typeface="Calibri" pitchFamily="34" charset="0"/>
              </a:rPr>
              <a:t>En Nuevo-Ver se puede utilizar el esquema de uno preestablecido.</a:t>
            </a:r>
          </a:p>
          <a:p>
            <a:pPr marL="1371600" lvl="2" indent="-457200">
              <a:spcBef>
                <a:spcPct val="20000"/>
              </a:spcBef>
              <a:buClr>
                <a:srgbClr val="FFC000"/>
              </a:buClr>
              <a:buSzPct val="60000"/>
              <a:buFont typeface="Wingdings" pitchFamily="2" charset="2"/>
              <a:buChar char="q"/>
            </a:pPr>
            <a:r>
              <a:rPr lang="es-ES">
                <a:latin typeface="Calibri" pitchFamily="34" charset="0"/>
              </a:rPr>
              <a:t>En Nuevo-Editar se crea uno nuevo y personalizado.</a:t>
            </a:r>
          </a:p>
        </p:txBody>
      </p:sp>
      <p:pic>
        <p:nvPicPr>
          <p:cNvPr id="49155" name="7 Marcador de contenido"/>
          <p:cNvPicPr>
            <a:picLocks/>
          </p:cNvPicPr>
          <p:nvPr/>
        </p:nvPicPr>
        <p:blipFill>
          <a:blip r:embed="rId3" cstate="print"/>
          <a:srcRect l="1057" t="19530" r="6702" b="8000"/>
          <a:stretch>
            <a:fillRect/>
          </a:stretch>
        </p:blipFill>
        <p:spPr bwMode="auto">
          <a:xfrm>
            <a:off x="468313" y="2636838"/>
            <a:ext cx="4038600" cy="3527425"/>
          </a:xfrm>
          <a:prstGeom prst="rect">
            <a:avLst/>
          </a:prstGeom>
          <a:noFill/>
          <a:ln w="9525">
            <a:noFill/>
            <a:miter lim="800000"/>
            <a:headEnd/>
            <a:tailEnd/>
          </a:ln>
        </p:spPr>
      </p:pic>
      <p:pic>
        <p:nvPicPr>
          <p:cNvPr id="49156" name="Picture 2"/>
          <p:cNvPicPr>
            <a:picLocks noChangeAspect="1" noChangeArrowheads="1"/>
          </p:cNvPicPr>
          <p:nvPr/>
        </p:nvPicPr>
        <p:blipFill>
          <a:blip r:embed="rId4" cstate="print"/>
          <a:srcRect l="5350" t="27211" r="7285" b="8647"/>
          <a:stretch>
            <a:fillRect/>
          </a:stretch>
        </p:blipFill>
        <p:spPr bwMode="auto">
          <a:xfrm>
            <a:off x="4573588" y="2636838"/>
            <a:ext cx="4032250" cy="3455987"/>
          </a:xfrm>
          <a:prstGeom prst="rect">
            <a:avLst/>
          </a:prstGeom>
          <a:noFill/>
          <a:ln w="9525">
            <a:noFill/>
            <a:miter lim="800000"/>
            <a:headEnd/>
            <a:tailEnd/>
          </a:ln>
        </p:spPr>
      </p:pic>
      <p:sp>
        <p:nvSpPr>
          <p:cNvPr id="49157" name="AutoShape 9"/>
          <p:cNvSpPr>
            <a:spLocks noChangeArrowheads="1"/>
          </p:cNvSpPr>
          <p:nvPr/>
        </p:nvSpPr>
        <p:spPr bwMode="auto">
          <a:xfrm>
            <a:off x="2628900" y="3716338"/>
            <a:ext cx="2592388"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
        <p:nvSpPr>
          <p:cNvPr id="49158" name="Oval 7"/>
          <p:cNvSpPr>
            <a:spLocks noChangeArrowheads="1"/>
          </p:cNvSpPr>
          <p:nvPr/>
        </p:nvSpPr>
        <p:spPr bwMode="auto">
          <a:xfrm>
            <a:off x="4429125" y="5661025"/>
            <a:ext cx="792163" cy="576263"/>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BIBLIOGRAFÍAS</a:t>
            </a:r>
          </a:p>
        </p:txBody>
      </p:sp>
      <p:sp>
        <p:nvSpPr>
          <p:cNvPr id="50178" name="Rectangle 3"/>
          <p:cNvSpPr>
            <a:spLocks noChangeArrowheads="1"/>
          </p:cNvSpPr>
          <p:nvPr/>
        </p:nvSpPr>
        <p:spPr bwMode="auto">
          <a:xfrm>
            <a:off x="457200" y="1268413"/>
            <a:ext cx="8229600" cy="1008062"/>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endParaRPr lang="es-ES">
              <a:latin typeface="Calibri" pitchFamily="34" charset="0"/>
            </a:endParaRPr>
          </a:p>
        </p:txBody>
      </p:sp>
      <p:sp>
        <p:nvSpPr>
          <p:cNvPr id="50179" name="11 Marcador de contenido"/>
          <p:cNvSpPr>
            <a:spLocks/>
          </p:cNvSpPr>
          <p:nvPr/>
        </p:nvSpPr>
        <p:spPr bwMode="auto">
          <a:xfrm>
            <a:off x="539750" y="1268413"/>
            <a:ext cx="4038600" cy="4525962"/>
          </a:xfrm>
          <a:prstGeom prst="rect">
            <a:avLst/>
          </a:prstGeom>
          <a:noFill/>
          <a:ln w="9525">
            <a:noFill/>
            <a:miter lim="800000"/>
            <a:headEnd/>
            <a:tailEnd/>
          </a:ln>
        </p:spPr>
        <p:txBody>
          <a:bodyPr/>
          <a:lstStyle/>
          <a:p>
            <a:pPr marL="342900" indent="-342900">
              <a:spcBef>
                <a:spcPct val="20000"/>
              </a:spcBef>
              <a:buClr>
                <a:srgbClr val="F67136"/>
              </a:buClr>
              <a:buSzPct val="60000"/>
              <a:buFont typeface="Wingdings" pitchFamily="2" charset="2"/>
              <a:buChar char="q"/>
            </a:pPr>
            <a:endParaRPr lang="es-ES" sz="2400">
              <a:solidFill>
                <a:srgbClr val="404040"/>
              </a:solidFill>
              <a:latin typeface="Calibri" pitchFamily="34" charset="0"/>
            </a:endParaRPr>
          </a:p>
        </p:txBody>
      </p:sp>
      <p:pic>
        <p:nvPicPr>
          <p:cNvPr id="50180" name="Picture 4"/>
          <p:cNvPicPr>
            <a:picLocks noChangeAspect="1" noChangeArrowheads="1"/>
          </p:cNvPicPr>
          <p:nvPr/>
        </p:nvPicPr>
        <p:blipFill>
          <a:blip r:embed="rId3" cstate="print"/>
          <a:srcRect l="8064" t="28172" r="18427" b="7234"/>
          <a:stretch>
            <a:fillRect/>
          </a:stretch>
        </p:blipFill>
        <p:spPr bwMode="auto">
          <a:xfrm>
            <a:off x="466725" y="1196975"/>
            <a:ext cx="4032250" cy="4679950"/>
          </a:xfrm>
          <a:prstGeom prst="rect">
            <a:avLst/>
          </a:prstGeom>
          <a:noFill/>
          <a:ln w="9525">
            <a:noFill/>
            <a:miter lim="800000"/>
            <a:headEnd/>
            <a:tailEnd/>
          </a:ln>
        </p:spPr>
      </p:pic>
      <p:pic>
        <p:nvPicPr>
          <p:cNvPr id="50181" name="Picture 2"/>
          <p:cNvPicPr>
            <a:picLocks noChangeAspect="1" noChangeArrowheads="1"/>
          </p:cNvPicPr>
          <p:nvPr/>
        </p:nvPicPr>
        <p:blipFill>
          <a:blip r:embed="rId4" cstate="print"/>
          <a:srcRect l="5531" t="25652" r="19165" b="15952"/>
          <a:stretch>
            <a:fillRect/>
          </a:stretch>
        </p:blipFill>
        <p:spPr bwMode="auto">
          <a:xfrm>
            <a:off x="4572000" y="1196975"/>
            <a:ext cx="4248150" cy="4608513"/>
          </a:xfrm>
          <a:prstGeom prst="rect">
            <a:avLst/>
          </a:prstGeom>
          <a:noFill/>
          <a:ln w="9525">
            <a:noFill/>
            <a:miter lim="800000"/>
            <a:headEnd/>
            <a:tailEnd/>
          </a:ln>
        </p:spPr>
      </p:pic>
      <p:sp>
        <p:nvSpPr>
          <p:cNvPr id="50182" name="Oval 7"/>
          <p:cNvSpPr>
            <a:spLocks noChangeArrowheads="1"/>
          </p:cNvSpPr>
          <p:nvPr/>
        </p:nvSpPr>
        <p:spPr bwMode="auto">
          <a:xfrm>
            <a:off x="322263" y="1341438"/>
            <a:ext cx="2017712" cy="576262"/>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50183" name="Oval 7"/>
          <p:cNvSpPr>
            <a:spLocks noChangeArrowheads="1"/>
          </p:cNvSpPr>
          <p:nvPr/>
        </p:nvSpPr>
        <p:spPr bwMode="auto">
          <a:xfrm>
            <a:off x="4643438" y="1557338"/>
            <a:ext cx="2447925" cy="576262"/>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50184" name="AutoShape 5"/>
          <p:cNvSpPr>
            <a:spLocks noChangeArrowheads="1"/>
          </p:cNvSpPr>
          <p:nvPr/>
        </p:nvSpPr>
        <p:spPr bwMode="auto">
          <a:xfrm>
            <a:off x="7451725" y="3141663"/>
            <a:ext cx="1368425" cy="576262"/>
          </a:xfrm>
          <a:prstGeom prst="wedgeRoundRectCallout">
            <a:avLst>
              <a:gd name="adj1" fmla="val -80898"/>
              <a:gd name="adj2" fmla="val -232065"/>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Tipo Formato bibliográfico preestablecido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BIBLIOGRAFÍAS</a:t>
            </a:r>
          </a:p>
        </p:txBody>
      </p:sp>
      <p:sp>
        <p:nvSpPr>
          <p:cNvPr id="51202" name="Rectangle 3"/>
          <p:cNvSpPr>
            <a:spLocks noChangeArrowheads="1"/>
          </p:cNvSpPr>
          <p:nvPr/>
        </p:nvSpPr>
        <p:spPr bwMode="auto">
          <a:xfrm>
            <a:off x="457200" y="1268413"/>
            <a:ext cx="8229600" cy="1008062"/>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Char char="q"/>
            </a:pPr>
            <a:r>
              <a:rPr lang="es-ES">
                <a:latin typeface="Calibri" pitchFamily="34" charset="0"/>
              </a:rPr>
              <a:t>Visualizar los  Formatos bibliográficos permite:</a:t>
            </a:r>
          </a:p>
          <a:p>
            <a:pPr marL="952500" lvl="1" indent="-495300">
              <a:spcBef>
                <a:spcPct val="20000"/>
              </a:spcBef>
              <a:buClr>
                <a:srgbClr val="C00000"/>
              </a:buClr>
              <a:buSzPct val="60000"/>
              <a:buFont typeface="Wingdings" pitchFamily="2" charset="2"/>
              <a:buChar char="q"/>
            </a:pPr>
            <a:r>
              <a:rPr lang="es-ES">
                <a:latin typeface="Calibri" pitchFamily="34" charset="0"/>
              </a:rPr>
              <a:t>Ver  un ejemplo de todas las Fuentes en ese Formato bibliográfico.</a:t>
            </a:r>
          </a:p>
        </p:txBody>
      </p:sp>
      <p:pic>
        <p:nvPicPr>
          <p:cNvPr id="51203" name="Picture 7"/>
          <p:cNvPicPr>
            <a:picLocks noChangeAspect="1" noChangeArrowheads="1"/>
          </p:cNvPicPr>
          <p:nvPr/>
        </p:nvPicPr>
        <p:blipFill>
          <a:blip r:embed="rId3" cstate="print"/>
          <a:srcRect l="4306" t="19742" r="8260" b="9525"/>
          <a:stretch>
            <a:fillRect/>
          </a:stretch>
        </p:blipFill>
        <p:spPr bwMode="auto">
          <a:xfrm>
            <a:off x="4730750" y="2349500"/>
            <a:ext cx="3873500" cy="3600450"/>
          </a:xfrm>
          <a:prstGeom prst="rect">
            <a:avLst/>
          </a:prstGeom>
          <a:noFill/>
          <a:ln w="9525">
            <a:noFill/>
            <a:miter lim="800000"/>
            <a:headEnd/>
            <a:tailEnd/>
          </a:ln>
        </p:spPr>
      </p:pic>
      <p:pic>
        <p:nvPicPr>
          <p:cNvPr id="51204" name="8 Marcador de contenido"/>
          <p:cNvPicPr>
            <a:picLocks/>
          </p:cNvPicPr>
          <p:nvPr/>
        </p:nvPicPr>
        <p:blipFill>
          <a:blip r:embed="rId4" cstate="print"/>
          <a:srcRect l="1057" t="19530" r="6702" b="7294"/>
          <a:stretch>
            <a:fillRect/>
          </a:stretch>
        </p:blipFill>
        <p:spPr bwMode="auto">
          <a:xfrm>
            <a:off x="539750" y="2278063"/>
            <a:ext cx="4038600" cy="3313112"/>
          </a:xfrm>
          <a:prstGeom prst="rect">
            <a:avLst/>
          </a:prstGeom>
          <a:noFill/>
          <a:ln w="9525">
            <a:noFill/>
            <a:miter lim="800000"/>
            <a:headEnd/>
            <a:tailEnd/>
          </a:ln>
        </p:spPr>
      </p:pic>
      <p:sp>
        <p:nvSpPr>
          <p:cNvPr id="51205" name="AutoShape 9"/>
          <p:cNvSpPr>
            <a:spLocks noChangeArrowheads="1"/>
          </p:cNvSpPr>
          <p:nvPr/>
        </p:nvSpPr>
        <p:spPr bwMode="auto">
          <a:xfrm>
            <a:off x="2771775" y="3430588"/>
            <a:ext cx="2016125" cy="431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
        <p:nvSpPr>
          <p:cNvPr id="51206" name="AutoShape 5"/>
          <p:cNvSpPr>
            <a:spLocks noChangeArrowheads="1"/>
          </p:cNvSpPr>
          <p:nvPr/>
        </p:nvSpPr>
        <p:spPr bwMode="auto">
          <a:xfrm>
            <a:off x="7091363" y="4941888"/>
            <a:ext cx="1223962" cy="936625"/>
          </a:xfrm>
          <a:prstGeom prst="wedgeRoundRectCallout">
            <a:avLst>
              <a:gd name="adj1" fmla="val -172181"/>
              <a:gd name="adj2" fmla="val -212509"/>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200"/>
              <a:t>Tipo de Fuentes en el Formato bibliográfico elegido</a:t>
            </a:r>
          </a:p>
        </p:txBody>
      </p:sp>
      <p:sp>
        <p:nvSpPr>
          <p:cNvPr id="51207" name="Oval 7"/>
          <p:cNvSpPr>
            <a:spLocks noChangeArrowheads="1"/>
          </p:cNvSpPr>
          <p:nvPr/>
        </p:nvSpPr>
        <p:spPr bwMode="auto">
          <a:xfrm>
            <a:off x="4716463" y="2708275"/>
            <a:ext cx="2592387" cy="431800"/>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51208" name="AutoShape 9"/>
          <p:cNvSpPr>
            <a:spLocks noChangeArrowheads="1"/>
          </p:cNvSpPr>
          <p:nvPr/>
        </p:nvSpPr>
        <p:spPr bwMode="auto">
          <a:xfrm>
            <a:off x="4356100" y="3214688"/>
            <a:ext cx="574675"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
        <p:nvSpPr>
          <p:cNvPr id="51209" name="AutoShape 9"/>
          <p:cNvSpPr>
            <a:spLocks noChangeArrowheads="1"/>
          </p:cNvSpPr>
          <p:nvPr/>
        </p:nvSpPr>
        <p:spPr bwMode="auto">
          <a:xfrm>
            <a:off x="4356100" y="4078288"/>
            <a:ext cx="574675"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
        <p:nvSpPr>
          <p:cNvPr id="51210" name="AutoShape 9"/>
          <p:cNvSpPr>
            <a:spLocks noChangeArrowheads="1"/>
          </p:cNvSpPr>
          <p:nvPr/>
        </p:nvSpPr>
        <p:spPr bwMode="auto">
          <a:xfrm>
            <a:off x="4356100" y="4870450"/>
            <a:ext cx="574675" cy="215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title"/>
          </p:nvPr>
        </p:nvSpPr>
        <p:spPr/>
        <p:txBody>
          <a:bodyPr/>
          <a:lstStyle/>
          <a:p>
            <a:pPr eaLnBrk="1" hangingPunct="1"/>
            <a:r>
              <a:rPr lang="es-ES" smtClean="0"/>
              <a:t>DEFINICIÓN</a:t>
            </a:r>
          </a:p>
        </p:txBody>
      </p:sp>
      <p:sp>
        <p:nvSpPr>
          <p:cNvPr id="13314" name="Rectangle 3"/>
          <p:cNvSpPr>
            <a:spLocks noGrp="1" noChangeArrowheads="1"/>
          </p:cNvSpPr>
          <p:nvPr>
            <p:ph idx="1"/>
          </p:nvPr>
        </p:nvSpPr>
        <p:spPr>
          <a:xfrm>
            <a:off x="457200" y="1484313"/>
            <a:ext cx="8002588" cy="4641850"/>
          </a:xfrm>
        </p:spPr>
        <p:txBody>
          <a:bodyPr/>
          <a:lstStyle/>
          <a:p>
            <a:pPr algn="just" eaLnBrk="1" hangingPunct="1"/>
            <a:r>
              <a:rPr lang="es-ES" sz="2000" smtClean="0"/>
              <a:t>Los gestores bibliográficos son programas que permiten crear, mantener, organizar y elegir el formato de nuestras referencias bibliográficas.</a:t>
            </a:r>
          </a:p>
          <a:p>
            <a:pPr algn="just" eaLnBrk="1" hangingPunct="1">
              <a:buFont typeface="Wingdings" pitchFamily="2" charset="2"/>
              <a:buNone/>
            </a:pPr>
            <a:endParaRPr lang="es-ES" sz="2000" smtClean="0"/>
          </a:p>
          <a:p>
            <a:pPr algn="just" eaLnBrk="1" hangingPunct="1"/>
            <a:r>
              <a:rPr lang="es-ES" sz="2000" smtClean="0"/>
              <a:t>RefWorks es un gestor que no precisa instalación. Las referencias están alojadas en un servidor, no las tenemos en nuestro PC. Al trabajar en un entorno Web, podremos consultar nuestra bibliografía desde cualquier lugar.</a:t>
            </a:r>
          </a:p>
          <a:p>
            <a:pPr algn="just" eaLnBrk="1" hangingPunct="1"/>
            <a:endParaRPr lang="es-ES" sz="2000" smtClean="0"/>
          </a:p>
          <a:p>
            <a:pPr algn="just" eaLnBrk="1" hangingPunct="1">
              <a:buFont typeface="Wingdings" pitchFamily="2" charset="2"/>
              <a:buNone/>
            </a:pPr>
            <a:r>
              <a:rPr lang="es-ES" sz="2000" smtClean="0"/>
              <a:t>	Es gratuito para todos los usuarios de la Universidad Complutense de Madrid.</a:t>
            </a:r>
          </a:p>
          <a:p>
            <a:pPr eaLnBrk="1" hangingPunct="1">
              <a:lnSpc>
                <a:spcPct val="90000"/>
              </a:lnSpc>
            </a:pPr>
            <a:endParaRPr lang="es-ES" sz="2000" smtClean="0"/>
          </a:p>
          <a:p>
            <a:pPr eaLnBrk="1" hangingPunct="1">
              <a:lnSpc>
                <a:spcPct val="90000"/>
              </a:lnSpc>
            </a:pPr>
            <a:endParaRPr lang="es-ES" smtClean="0"/>
          </a:p>
          <a:p>
            <a:pPr lvl="1" eaLnBrk="1" hangingPunct="1">
              <a:lnSpc>
                <a:spcPct val="90000"/>
              </a:lnSpc>
            </a:pPr>
            <a:endParaRPr lang="es-ES" sz="2400" smtClean="0"/>
          </a:p>
          <a:p>
            <a:pPr lvl="1" eaLnBrk="1" hangingPunct="1">
              <a:lnSpc>
                <a:spcPct val="90000"/>
              </a:lnSpc>
            </a:pPr>
            <a:endParaRPr lang="es-ES" sz="24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CITAS Y BIBLIOGRAFÍAS</a:t>
            </a:r>
          </a:p>
        </p:txBody>
      </p:sp>
      <p:sp>
        <p:nvSpPr>
          <p:cNvPr id="52226" name="Rectangle 3"/>
          <p:cNvSpPr>
            <a:spLocks noChangeArrowheads="1"/>
          </p:cNvSpPr>
          <p:nvPr/>
        </p:nvSpPr>
        <p:spPr bwMode="auto">
          <a:xfrm>
            <a:off x="250825" y="1268413"/>
            <a:ext cx="8229600" cy="1008062"/>
          </a:xfrm>
          <a:prstGeom prst="rect">
            <a:avLst/>
          </a:prstGeom>
          <a:noFill/>
          <a:ln w="9525">
            <a:noFill/>
            <a:miter lim="800000"/>
            <a:headEnd/>
            <a:tailEnd/>
          </a:ln>
        </p:spPr>
        <p:txBody>
          <a:bodyPr/>
          <a:lstStyle/>
          <a:p>
            <a:pPr marL="533400" indent="-533400" algn="just">
              <a:spcBef>
                <a:spcPct val="20000"/>
              </a:spcBef>
              <a:buClr>
                <a:schemeClr val="tx1"/>
              </a:buClr>
              <a:buSzPct val="60000"/>
              <a:buFont typeface="Arial" charset="0"/>
              <a:buAutoNum type="arabicPeriod"/>
            </a:pPr>
            <a:r>
              <a:rPr lang="es-ES" sz="2000">
                <a:solidFill>
                  <a:srgbClr val="404040"/>
                </a:solidFill>
                <a:latin typeface="Calibri" pitchFamily="34" charset="0"/>
              </a:rPr>
              <a:t>Elaborar Citas y Bibliografía con </a:t>
            </a:r>
            <a:r>
              <a:rPr lang="es-ES" sz="2000" b="1">
                <a:solidFill>
                  <a:srgbClr val="404040"/>
                </a:solidFill>
                <a:latin typeface="Calibri" pitchFamily="34" charset="0"/>
              </a:rPr>
              <a:t>Write-N-Cite IV. </a:t>
            </a:r>
            <a:r>
              <a:rPr lang="es-ES" sz="2000">
                <a:solidFill>
                  <a:srgbClr val="404040"/>
                </a:solidFill>
                <a:latin typeface="Calibri" pitchFamily="34" charset="0"/>
              </a:rPr>
              <a:t> Esta herramienta:</a:t>
            </a:r>
          </a:p>
          <a:p>
            <a:pPr marL="533400" indent="-533400" algn="just">
              <a:spcBef>
                <a:spcPct val="20000"/>
              </a:spcBef>
              <a:buClr>
                <a:schemeClr val="tx1"/>
              </a:buClr>
              <a:buSzPct val="60000"/>
              <a:buFont typeface="Wingdings" pitchFamily="2" charset="2"/>
              <a:buNone/>
            </a:pPr>
            <a:endParaRPr lang="es-ES" sz="2000" b="1">
              <a:solidFill>
                <a:srgbClr val="404040"/>
              </a:solidFill>
              <a:latin typeface="Calibri" pitchFamily="34" charset="0"/>
            </a:endParaRPr>
          </a:p>
          <a:p>
            <a:pPr marL="1371600" lvl="2" indent="-457200" algn="just">
              <a:spcBef>
                <a:spcPct val="20000"/>
              </a:spcBef>
              <a:buClr>
                <a:srgbClr val="DA2A00"/>
              </a:buClr>
              <a:buSzPct val="60000"/>
              <a:buFont typeface="Wingdings" pitchFamily="2" charset="2"/>
              <a:buChar char="q"/>
            </a:pPr>
            <a:r>
              <a:rPr lang="es-ES" sz="1600">
                <a:solidFill>
                  <a:srgbClr val="404040"/>
                </a:solidFill>
                <a:latin typeface="Calibri" pitchFamily="34" charset="0"/>
              </a:rPr>
              <a:t>Aparece integrada en </a:t>
            </a:r>
            <a:r>
              <a:rPr lang="es-ES" sz="1600" b="1">
                <a:solidFill>
                  <a:srgbClr val="404040"/>
                </a:solidFill>
                <a:latin typeface="Calibri" pitchFamily="34" charset="0"/>
              </a:rPr>
              <a:t>Microsoft Word </a:t>
            </a:r>
            <a:r>
              <a:rPr lang="es-ES" sz="1600">
                <a:solidFill>
                  <a:srgbClr val="404040"/>
                </a:solidFill>
                <a:latin typeface="Calibri" pitchFamily="34" charset="0"/>
              </a:rPr>
              <a:t>como </a:t>
            </a:r>
            <a:r>
              <a:rPr lang="es-ES" sz="1600" b="1">
                <a:solidFill>
                  <a:srgbClr val="404040"/>
                </a:solidFill>
                <a:latin typeface="Calibri" pitchFamily="34" charset="0"/>
              </a:rPr>
              <a:t>un menú adicional.</a:t>
            </a:r>
          </a:p>
          <a:p>
            <a:pPr marL="1371600" lvl="2" indent="-457200" algn="just">
              <a:spcBef>
                <a:spcPct val="20000"/>
              </a:spcBef>
              <a:buClr>
                <a:srgbClr val="FF603B"/>
              </a:buClr>
              <a:buSzPct val="60000"/>
              <a:buFont typeface="Wingdings" pitchFamily="2" charset="2"/>
              <a:buChar char="q"/>
            </a:pPr>
            <a:r>
              <a:rPr lang="es-ES" sz="1600">
                <a:solidFill>
                  <a:srgbClr val="404040"/>
                </a:solidFill>
                <a:latin typeface="Calibri" pitchFamily="34" charset="0"/>
              </a:rPr>
              <a:t>Permite </a:t>
            </a:r>
            <a:r>
              <a:rPr lang="es-ES" sz="1600" b="1">
                <a:solidFill>
                  <a:srgbClr val="404040"/>
                </a:solidFill>
                <a:latin typeface="Calibri" pitchFamily="34" charset="0"/>
              </a:rPr>
              <a:t>incluir citas </a:t>
            </a:r>
            <a:r>
              <a:rPr lang="es-ES" sz="1600">
                <a:solidFill>
                  <a:srgbClr val="404040"/>
                </a:solidFill>
                <a:latin typeface="Calibri" pitchFamily="34" charset="0"/>
              </a:rPr>
              <a:t>en un </a:t>
            </a:r>
            <a:r>
              <a:rPr lang="es-ES" sz="1600" b="1">
                <a:solidFill>
                  <a:srgbClr val="404040"/>
                </a:solidFill>
                <a:latin typeface="Calibri" pitchFamily="34" charset="0"/>
              </a:rPr>
              <a:t>documento</a:t>
            </a:r>
            <a:r>
              <a:rPr lang="es-ES" sz="1600">
                <a:solidFill>
                  <a:srgbClr val="404040"/>
                </a:solidFill>
                <a:latin typeface="Calibri" pitchFamily="34" charset="0"/>
              </a:rPr>
              <a:t> mientras se está elaborando.</a:t>
            </a:r>
          </a:p>
          <a:p>
            <a:pPr marL="1371600" lvl="2" indent="-457200" algn="just">
              <a:spcBef>
                <a:spcPct val="20000"/>
              </a:spcBef>
              <a:buClr>
                <a:srgbClr val="FF603B"/>
              </a:buClr>
              <a:buSzPct val="60000"/>
              <a:buFont typeface="Wingdings" pitchFamily="2" charset="2"/>
              <a:buChar char="q"/>
            </a:pPr>
            <a:r>
              <a:rPr lang="es-ES" sz="1600">
                <a:solidFill>
                  <a:srgbClr val="404040"/>
                </a:solidFill>
                <a:latin typeface="Calibri" pitchFamily="34" charset="0"/>
              </a:rPr>
              <a:t>Crea la  bibliografía de las citas introducidas</a:t>
            </a:r>
          </a:p>
          <a:p>
            <a:pPr marL="1371600" lvl="2" indent="-457200" algn="just">
              <a:spcBef>
                <a:spcPct val="20000"/>
              </a:spcBef>
              <a:buClr>
                <a:srgbClr val="FF603B"/>
              </a:buClr>
              <a:buSzPct val="60000"/>
              <a:buFont typeface="Wingdings" pitchFamily="2" charset="2"/>
              <a:buChar char="q"/>
            </a:pPr>
            <a:r>
              <a:rPr lang="es-ES" sz="1600" b="1">
                <a:solidFill>
                  <a:srgbClr val="404040"/>
                </a:solidFill>
                <a:latin typeface="Calibri" pitchFamily="34" charset="0"/>
              </a:rPr>
              <a:t>Formatea instantáneamente </a:t>
            </a:r>
            <a:r>
              <a:rPr lang="es-ES" sz="1600">
                <a:solidFill>
                  <a:srgbClr val="404040"/>
                </a:solidFill>
                <a:latin typeface="Calibri" pitchFamily="34" charset="0"/>
              </a:rPr>
              <a:t>las citas y la bibliografía. Desaparecen las llaves.</a:t>
            </a:r>
            <a:endParaRPr lang="es-ES" sz="1600" b="1">
              <a:solidFill>
                <a:srgbClr val="404040"/>
              </a:solidFill>
              <a:latin typeface="Calibri" pitchFamily="34" charset="0"/>
            </a:endParaRPr>
          </a:p>
          <a:p>
            <a:pPr marL="1371600" lvl="2" indent="-457200" algn="just">
              <a:spcBef>
                <a:spcPct val="20000"/>
              </a:spcBef>
              <a:buClr>
                <a:srgbClr val="FF603B"/>
              </a:buClr>
              <a:buSzPct val="60000"/>
              <a:buFont typeface="Wingdings" pitchFamily="2" charset="2"/>
              <a:buChar char="q"/>
            </a:pPr>
            <a:r>
              <a:rPr lang="es-ES" sz="1600">
                <a:solidFill>
                  <a:srgbClr val="404040"/>
                </a:solidFill>
                <a:latin typeface="Calibri" pitchFamily="34" charset="0"/>
              </a:rPr>
              <a:t>Permite  elegir dónde editar el listado bibliográfico. </a:t>
            </a:r>
            <a:r>
              <a:rPr lang="es-ES" sz="1600" b="1">
                <a:solidFill>
                  <a:srgbClr val="404040"/>
                </a:solidFill>
                <a:latin typeface="Calibri" pitchFamily="34" charset="0"/>
              </a:rPr>
              <a:t>(Novedad)</a:t>
            </a:r>
            <a:endParaRPr lang="es-ES" sz="1600">
              <a:solidFill>
                <a:srgbClr val="404040"/>
              </a:solidFill>
              <a:latin typeface="Calibri" pitchFamily="34" charset="0"/>
            </a:endParaRPr>
          </a:p>
          <a:p>
            <a:pPr marL="1371600" lvl="2" indent="-457200" algn="just">
              <a:spcBef>
                <a:spcPct val="20000"/>
              </a:spcBef>
              <a:buClr>
                <a:srgbClr val="FF603B"/>
              </a:buClr>
              <a:buSzPct val="60000"/>
              <a:buFont typeface="Wingdings" pitchFamily="2" charset="2"/>
              <a:buChar char="q"/>
            </a:pPr>
            <a:r>
              <a:rPr lang="es-ES" sz="1600" b="1">
                <a:solidFill>
                  <a:srgbClr val="404040"/>
                </a:solidFill>
                <a:latin typeface="Calibri" pitchFamily="34" charset="0"/>
              </a:rPr>
              <a:t>Permite trabajar online y offline. (Novedad)</a:t>
            </a:r>
          </a:p>
          <a:p>
            <a:pPr marL="1371600" lvl="2" indent="-457200" algn="just">
              <a:spcBef>
                <a:spcPct val="20000"/>
              </a:spcBef>
              <a:buClr>
                <a:srgbClr val="FF603B"/>
              </a:buClr>
              <a:buSzPct val="60000"/>
              <a:buFont typeface="Wingdings" pitchFamily="2" charset="2"/>
              <a:buChar char="q"/>
            </a:pPr>
            <a:r>
              <a:rPr lang="es-ES" sz="1600" b="1">
                <a:solidFill>
                  <a:srgbClr val="404040"/>
                </a:solidFill>
                <a:latin typeface="Calibri" pitchFamily="34" charset="0"/>
              </a:rPr>
              <a:t>Facilita  personalizar las citas. (Novedad) </a:t>
            </a:r>
          </a:p>
          <a:p>
            <a:pPr marL="1371600" lvl="2" indent="-457200" algn="just">
              <a:spcBef>
                <a:spcPct val="20000"/>
              </a:spcBef>
              <a:buClr>
                <a:srgbClr val="FF603B"/>
              </a:buClr>
              <a:buSzPct val="60000"/>
              <a:buFont typeface="Wingdings" pitchFamily="2" charset="2"/>
              <a:buChar char="q"/>
            </a:pPr>
            <a:r>
              <a:rPr lang="es-ES" sz="1600">
                <a:solidFill>
                  <a:srgbClr val="404040"/>
                </a:solidFill>
                <a:latin typeface="Calibri" pitchFamily="34" charset="0"/>
              </a:rPr>
              <a:t>Permite crear notas a pie de página </a:t>
            </a:r>
            <a:r>
              <a:rPr lang="es-ES" sz="1600" b="1">
                <a:solidFill>
                  <a:srgbClr val="404040"/>
                </a:solidFill>
                <a:latin typeface="Calibri" pitchFamily="34" charset="0"/>
              </a:rPr>
              <a:t>(Novedad)</a:t>
            </a:r>
          </a:p>
        </p:txBody>
      </p:sp>
      <p:pic>
        <p:nvPicPr>
          <p:cNvPr id="8" name="7 Imagen"/>
          <p:cNvPicPr/>
          <p:nvPr/>
        </p:nvPicPr>
        <p:blipFill>
          <a:blip r:embed="rId3" cstate="print"/>
          <a:srcRect t="2660" r="2630" b="3708"/>
          <a:stretch>
            <a:fillRect/>
          </a:stretch>
        </p:blipFill>
        <p:spPr bwMode="auto">
          <a:xfrm>
            <a:off x="5940425" y="3716338"/>
            <a:ext cx="2828925" cy="2232025"/>
          </a:xfrm>
          <a:prstGeom prst="rect">
            <a:avLst/>
          </a:prstGeom>
          <a:noFill/>
          <a:ln w="28575">
            <a:solidFill>
              <a:schemeClr val="bg2">
                <a:lumMod val="75000"/>
              </a:schemeClr>
            </a:solidFill>
            <a:miter lim="800000"/>
            <a:headEnd/>
            <a:tailEnd/>
          </a:ln>
        </p:spPr>
      </p:pic>
      <p:sp>
        <p:nvSpPr>
          <p:cNvPr id="52228" name="14 Rectángulo"/>
          <p:cNvSpPr>
            <a:spLocks noChangeArrowheads="1"/>
          </p:cNvSpPr>
          <p:nvPr/>
        </p:nvSpPr>
        <p:spPr bwMode="auto">
          <a:xfrm>
            <a:off x="6897688" y="3716338"/>
            <a:ext cx="1655762" cy="647700"/>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sz="2400"/>
          </a:p>
        </p:txBody>
      </p:sp>
      <p:sp>
        <p:nvSpPr>
          <p:cNvPr id="52229" name="AutoShape 5"/>
          <p:cNvSpPr>
            <a:spLocks noChangeArrowheads="1"/>
          </p:cNvSpPr>
          <p:nvPr/>
        </p:nvSpPr>
        <p:spPr bwMode="auto">
          <a:xfrm>
            <a:off x="2936875" y="4579938"/>
            <a:ext cx="2160588" cy="1368425"/>
          </a:xfrm>
          <a:prstGeom prst="wedgeRoundRectCallout">
            <a:avLst>
              <a:gd name="adj1" fmla="val 130519"/>
              <a:gd name="adj2" fmla="val -106009"/>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endParaRPr lang="es-ES" sz="1200"/>
          </a:p>
          <a:p>
            <a:pPr algn="ctr">
              <a:lnSpc>
                <a:spcPct val="80000"/>
              </a:lnSpc>
              <a:spcBef>
                <a:spcPct val="20000"/>
              </a:spcBef>
              <a:buClr>
                <a:srgbClr val="FF603B"/>
              </a:buClr>
              <a:buFont typeface="Wingdings" pitchFamily="2" charset="2"/>
              <a:buNone/>
            </a:pPr>
            <a:r>
              <a:rPr lang="es-ES" sz="1200"/>
              <a:t>Sincronizar la Base de datos cuando ya tenemos una “cuenta en RefWorks”</a:t>
            </a:r>
          </a:p>
          <a:p>
            <a:pPr algn="ctr">
              <a:lnSpc>
                <a:spcPct val="80000"/>
              </a:lnSpc>
              <a:spcBef>
                <a:spcPct val="20000"/>
              </a:spcBef>
              <a:buClr>
                <a:srgbClr val="FF603B"/>
              </a:buClr>
              <a:buFont typeface="Wingdings" pitchFamily="2" charset="2"/>
              <a:buNone/>
            </a:pPr>
            <a:r>
              <a:rPr lang="es-ES" sz="1200"/>
              <a:t>Exportará todas las referencias y las carpetas.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CITAS Y BIBLIOGRAFÍAS</a:t>
            </a:r>
          </a:p>
        </p:txBody>
      </p:sp>
      <p:pic>
        <p:nvPicPr>
          <p:cNvPr id="53250" name="6 Imagen"/>
          <p:cNvPicPr>
            <a:picLocks noChangeAspect="1" noChangeArrowheads="1"/>
          </p:cNvPicPr>
          <p:nvPr/>
        </p:nvPicPr>
        <p:blipFill>
          <a:blip r:embed="rId3" cstate="print"/>
          <a:srcRect l="1587" t="19530" r="6349" b="22823"/>
          <a:stretch>
            <a:fillRect/>
          </a:stretch>
        </p:blipFill>
        <p:spPr bwMode="auto">
          <a:xfrm>
            <a:off x="539750" y="1484313"/>
            <a:ext cx="8229600" cy="3865562"/>
          </a:xfrm>
          <a:prstGeom prst="rect">
            <a:avLst/>
          </a:prstGeom>
          <a:noFill/>
          <a:ln w="9525">
            <a:noFill/>
            <a:miter lim="800000"/>
            <a:headEnd/>
            <a:tailEnd/>
          </a:ln>
        </p:spPr>
      </p:pic>
      <p:sp>
        <p:nvSpPr>
          <p:cNvPr id="53251" name="AutoShape 5"/>
          <p:cNvSpPr>
            <a:spLocks noChangeArrowheads="1"/>
          </p:cNvSpPr>
          <p:nvPr/>
        </p:nvSpPr>
        <p:spPr bwMode="auto">
          <a:xfrm>
            <a:off x="6011863" y="1587500"/>
            <a:ext cx="1873250" cy="1150938"/>
          </a:xfrm>
          <a:prstGeom prst="wedgeRoundRectCallout">
            <a:avLst>
              <a:gd name="adj1" fmla="val -132421"/>
              <a:gd name="adj2" fmla="val 2731"/>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400"/>
              <a:t>Para instalar </a:t>
            </a:r>
            <a:r>
              <a:rPr lang="es-ES" sz="1400" b="1"/>
              <a:t>Write-N-Cite IV</a:t>
            </a:r>
            <a:r>
              <a:rPr lang="es-ES" sz="1400"/>
              <a:t>, pinchamos en la pestaña Herramientas. </a:t>
            </a:r>
          </a:p>
        </p:txBody>
      </p:sp>
      <p:pic>
        <p:nvPicPr>
          <p:cNvPr id="53252" name="13 Imagen"/>
          <p:cNvPicPr>
            <a:picLocks noChangeAspect="1" noChangeArrowheads="1"/>
          </p:cNvPicPr>
          <p:nvPr/>
        </p:nvPicPr>
        <p:blipFill>
          <a:blip r:embed="rId4" cstate="print"/>
          <a:srcRect l="2429" t="12234" r="6035" b="5319"/>
          <a:stretch>
            <a:fillRect/>
          </a:stretch>
        </p:blipFill>
        <p:spPr bwMode="auto">
          <a:xfrm>
            <a:off x="4643438" y="2811463"/>
            <a:ext cx="3197225" cy="2128837"/>
          </a:xfrm>
          <a:prstGeom prst="rect">
            <a:avLst/>
          </a:prstGeom>
          <a:noFill/>
          <a:ln w="9525">
            <a:noFill/>
            <a:miter lim="800000"/>
            <a:headEnd/>
            <a:tailEnd/>
          </a:ln>
        </p:spPr>
      </p:pic>
      <p:sp>
        <p:nvSpPr>
          <p:cNvPr id="53253" name="AutoShape 5"/>
          <p:cNvSpPr>
            <a:spLocks noChangeArrowheads="1"/>
          </p:cNvSpPr>
          <p:nvPr/>
        </p:nvSpPr>
        <p:spPr bwMode="auto">
          <a:xfrm>
            <a:off x="2627313" y="3027363"/>
            <a:ext cx="1728787" cy="863600"/>
          </a:xfrm>
          <a:prstGeom prst="wedgeRoundRectCallout">
            <a:avLst>
              <a:gd name="adj1" fmla="val 159657"/>
              <a:gd name="adj2" fmla="val 49403"/>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400"/>
              <a:t>Desde esta ventana se puede descargar Write-N-Cite IV</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Título"/>
          <p:cNvSpPr>
            <a:spLocks/>
          </p:cNvSpPr>
          <p:nvPr/>
        </p:nvSpPr>
        <p:spPr bwMode="auto">
          <a:xfrm>
            <a:off x="827088" y="2603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CITAS Y BIBLIOGRAFÍAS</a:t>
            </a:r>
          </a:p>
        </p:txBody>
      </p:sp>
      <p:sp>
        <p:nvSpPr>
          <p:cNvPr id="54274" name="Rectangle 3"/>
          <p:cNvSpPr>
            <a:spLocks noChangeArrowheads="1"/>
          </p:cNvSpPr>
          <p:nvPr/>
        </p:nvSpPr>
        <p:spPr bwMode="auto">
          <a:xfrm>
            <a:off x="539750" y="1268413"/>
            <a:ext cx="7940675" cy="1008062"/>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None/>
            </a:pPr>
            <a:r>
              <a:rPr lang="es-ES" sz="2000">
                <a:latin typeface="Calibri" pitchFamily="34" charset="0"/>
              </a:rPr>
              <a:t>Estamos escribiendo un texto en Word:</a:t>
            </a:r>
          </a:p>
          <a:p>
            <a:pPr marL="533400" indent="-533400">
              <a:spcBef>
                <a:spcPct val="20000"/>
              </a:spcBef>
              <a:buClr>
                <a:srgbClr val="F67136"/>
              </a:buClr>
              <a:buSzPct val="60000"/>
              <a:buFont typeface="Wingdings" pitchFamily="2" charset="2"/>
              <a:buAutoNum type="arabicPeriod"/>
            </a:pPr>
            <a:r>
              <a:rPr lang="es-ES">
                <a:latin typeface="Calibri" pitchFamily="34" charset="0"/>
              </a:rPr>
              <a:t>Seleccionamos el formato.</a:t>
            </a:r>
          </a:p>
          <a:p>
            <a:pPr marL="533400" indent="-533400">
              <a:spcBef>
                <a:spcPct val="20000"/>
              </a:spcBef>
              <a:buClr>
                <a:srgbClr val="F67136"/>
              </a:buClr>
              <a:buSzPct val="60000"/>
              <a:buFont typeface="Wingdings" pitchFamily="2" charset="2"/>
              <a:buAutoNum type="arabicPeriod"/>
            </a:pPr>
            <a:r>
              <a:rPr lang="es-ES">
                <a:latin typeface="Calibri" pitchFamily="34" charset="0"/>
              </a:rPr>
              <a:t>Seleccionamos la referencia bibliográfica . Vamos a Insertar cita.</a:t>
            </a:r>
          </a:p>
        </p:txBody>
      </p:sp>
      <p:pic>
        <p:nvPicPr>
          <p:cNvPr id="14" name="13 Imagen"/>
          <p:cNvPicPr/>
          <p:nvPr/>
        </p:nvPicPr>
        <p:blipFill>
          <a:blip r:embed="rId3" cstate="print"/>
          <a:srcRect t="3457" r="1592" b="7378"/>
          <a:stretch>
            <a:fillRect/>
          </a:stretch>
        </p:blipFill>
        <p:spPr bwMode="auto">
          <a:xfrm>
            <a:off x="539750" y="2493963"/>
            <a:ext cx="4681538" cy="3240087"/>
          </a:xfrm>
          <a:prstGeom prst="rect">
            <a:avLst/>
          </a:prstGeom>
          <a:noFill/>
          <a:ln w="28575">
            <a:solidFill>
              <a:schemeClr val="bg2">
                <a:lumMod val="50000"/>
              </a:schemeClr>
            </a:solidFill>
            <a:miter lim="800000"/>
            <a:headEnd/>
            <a:tailEnd/>
          </a:ln>
        </p:spPr>
      </p:pic>
      <p:sp>
        <p:nvSpPr>
          <p:cNvPr id="54276" name="AutoShape 9"/>
          <p:cNvSpPr>
            <a:spLocks noChangeArrowheads="1"/>
          </p:cNvSpPr>
          <p:nvPr/>
        </p:nvSpPr>
        <p:spPr bwMode="auto">
          <a:xfrm rot="10800000">
            <a:off x="2771775" y="3214688"/>
            <a:ext cx="898525"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pic>
        <p:nvPicPr>
          <p:cNvPr id="11" name="10 Imagen"/>
          <p:cNvPicPr/>
          <p:nvPr/>
        </p:nvPicPr>
        <p:blipFill>
          <a:blip r:embed="rId4" cstate="print"/>
          <a:srcRect r="3880" b="7529"/>
          <a:stretch>
            <a:fillRect/>
          </a:stretch>
        </p:blipFill>
        <p:spPr bwMode="auto">
          <a:xfrm>
            <a:off x="5003800" y="3141663"/>
            <a:ext cx="3744913" cy="2771775"/>
          </a:xfrm>
          <a:prstGeom prst="rect">
            <a:avLst/>
          </a:prstGeom>
          <a:noFill/>
          <a:ln w="28575">
            <a:solidFill>
              <a:schemeClr val="bg2">
                <a:lumMod val="50000"/>
              </a:schemeClr>
            </a:solidFill>
            <a:miter lim="800000"/>
            <a:headEnd/>
            <a:tailEnd/>
          </a:ln>
        </p:spPr>
      </p:pic>
      <p:sp>
        <p:nvSpPr>
          <p:cNvPr id="54278" name="AutoShape 9"/>
          <p:cNvSpPr>
            <a:spLocks noChangeArrowheads="1"/>
          </p:cNvSpPr>
          <p:nvPr/>
        </p:nvSpPr>
        <p:spPr bwMode="auto">
          <a:xfrm rot="-5400000">
            <a:off x="4790281" y="4677569"/>
            <a:ext cx="898525" cy="2873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p:cNvSpPr>
          <p:nvPr/>
        </p:nvSpPr>
        <p:spPr bwMode="auto">
          <a:xfrm>
            <a:off x="827088" y="4762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CITAS Y BIBLIOGRAFÍAS</a:t>
            </a:r>
          </a:p>
        </p:txBody>
      </p:sp>
      <p:sp>
        <p:nvSpPr>
          <p:cNvPr id="55298" name="Rectangle 3"/>
          <p:cNvSpPr>
            <a:spLocks noChangeArrowheads="1"/>
          </p:cNvSpPr>
          <p:nvPr/>
        </p:nvSpPr>
        <p:spPr bwMode="auto">
          <a:xfrm>
            <a:off x="900113" y="1484313"/>
            <a:ext cx="7056437" cy="1008062"/>
          </a:xfrm>
          <a:prstGeom prst="rect">
            <a:avLst/>
          </a:prstGeom>
          <a:noFill/>
          <a:ln w="9525">
            <a:noFill/>
            <a:miter lim="800000"/>
            <a:headEnd/>
            <a:tailEnd/>
          </a:ln>
        </p:spPr>
        <p:txBody>
          <a:bodyPr/>
          <a:lstStyle/>
          <a:p>
            <a:pPr marL="533400" indent="-533400">
              <a:spcBef>
                <a:spcPct val="20000"/>
              </a:spcBef>
              <a:buClr>
                <a:srgbClr val="F67136"/>
              </a:buClr>
              <a:buSzPct val="60000"/>
              <a:buFont typeface="Wingdings" pitchFamily="2" charset="2"/>
              <a:buNone/>
            </a:pPr>
            <a:r>
              <a:rPr lang="es-ES">
                <a:latin typeface="Calibri" pitchFamily="34" charset="0"/>
              </a:rPr>
              <a:t>1.	Escogemos “insertar/editar cita”. Se abre el cuadro de diálogo</a:t>
            </a:r>
          </a:p>
          <a:p>
            <a:pPr marL="533400" indent="-533400">
              <a:spcBef>
                <a:spcPct val="20000"/>
              </a:spcBef>
              <a:buClr>
                <a:srgbClr val="F67136"/>
              </a:buClr>
              <a:buSzPct val="60000"/>
              <a:buFont typeface="Wingdings" pitchFamily="2" charset="2"/>
              <a:buNone/>
            </a:pPr>
            <a:r>
              <a:rPr lang="es-ES">
                <a:latin typeface="Calibri" pitchFamily="34" charset="0"/>
              </a:rPr>
              <a:t>2.	Muestra “previsualización de la cita y la referencia”</a:t>
            </a:r>
          </a:p>
        </p:txBody>
      </p:sp>
      <p:pic>
        <p:nvPicPr>
          <p:cNvPr id="6" name="5 Imagen"/>
          <p:cNvPicPr/>
          <p:nvPr/>
        </p:nvPicPr>
        <p:blipFill>
          <a:blip r:embed="rId3" cstate="print"/>
          <a:srcRect r="8760" b="7765"/>
          <a:stretch>
            <a:fillRect/>
          </a:stretch>
        </p:blipFill>
        <p:spPr bwMode="auto">
          <a:xfrm>
            <a:off x="1835150" y="2565400"/>
            <a:ext cx="5327650" cy="3240088"/>
          </a:xfrm>
          <a:prstGeom prst="rect">
            <a:avLst/>
          </a:prstGeom>
          <a:noFill/>
          <a:ln w="28575">
            <a:solidFill>
              <a:schemeClr val="bg2">
                <a:lumMod val="50000"/>
              </a:schemeClr>
            </a:solidFill>
            <a:miter lim="800000"/>
            <a:headEnd/>
            <a:tailEnd/>
          </a:ln>
        </p:spPr>
      </p:pic>
      <p:sp>
        <p:nvSpPr>
          <p:cNvPr id="55300" name="AutoShape 9"/>
          <p:cNvSpPr>
            <a:spLocks noChangeArrowheads="1"/>
          </p:cNvSpPr>
          <p:nvPr/>
        </p:nvSpPr>
        <p:spPr bwMode="auto">
          <a:xfrm>
            <a:off x="2554288" y="4652963"/>
            <a:ext cx="898525" cy="2857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s-E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Título"/>
          <p:cNvSpPr>
            <a:spLocks/>
          </p:cNvSpPr>
          <p:nvPr/>
        </p:nvSpPr>
        <p:spPr bwMode="auto">
          <a:xfrm>
            <a:off x="827088" y="476250"/>
            <a:ext cx="7272337" cy="922338"/>
          </a:xfrm>
          <a:prstGeom prst="rect">
            <a:avLst/>
          </a:prstGeom>
          <a:noFill/>
          <a:ln w="9525">
            <a:noFill/>
            <a:miter lim="800000"/>
            <a:headEnd/>
            <a:tailEnd/>
          </a:ln>
        </p:spPr>
        <p:txBody>
          <a:bodyPr anchor="ctr"/>
          <a:lstStyle/>
          <a:p>
            <a:pPr algn="ctr"/>
            <a:r>
              <a:rPr lang="es-ES" sz="2600" b="1">
                <a:solidFill>
                  <a:srgbClr val="F67136"/>
                </a:solidFill>
                <a:latin typeface="Calibri" pitchFamily="34" charset="0"/>
              </a:rPr>
              <a:t>CITAS Y BIBLIOGRAFÍAS</a:t>
            </a:r>
          </a:p>
        </p:txBody>
      </p:sp>
      <p:sp>
        <p:nvSpPr>
          <p:cNvPr id="56322" name="Rectangle 3"/>
          <p:cNvSpPr>
            <a:spLocks noChangeArrowheads="1"/>
          </p:cNvSpPr>
          <p:nvPr/>
        </p:nvSpPr>
        <p:spPr bwMode="auto">
          <a:xfrm>
            <a:off x="900113" y="1484313"/>
            <a:ext cx="7200900" cy="1152525"/>
          </a:xfrm>
          <a:prstGeom prst="rect">
            <a:avLst/>
          </a:prstGeom>
          <a:noFill/>
          <a:ln w="9525">
            <a:noFill/>
            <a:miter lim="800000"/>
            <a:headEnd/>
            <a:tailEnd/>
          </a:ln>
        </p:spPr>
        <p:txBody>
          <a:bodyPr/>
          <a:lstStyle/>
          <a:p>
            <a:pPr marL="533400" indent="-533400">
              <a:lnSpc>
                <a:spcPct val="80000"/>
              </a:lnSpc>
              <a:spcBef>
                <a:spcPct val="20000"/>
              </a:spcBef>
              <a:buClr>
                <a:srgbClr val="FF603B"/>
              </a:buClr>
              <a:buFont typeface="Arial" charset="0"/>
              <a:buNone/>
            </a:pPr>
            <a:r>
              <a:rPr lang="es-ES">
                <a:latin typeface="Calibri" pitchFamily="34" charset="0"/>
              </a:rPr>
              <a:t>3.	Texto con las citas en formato APA</a:t>
            </a:r>
          </a:p>
          <a:p>
            <a:pPr marL="533400" indent="-533400">
              <a:lnSpc>
                <a:spcPct val="80000"/>
              </a:lnSpc>
              <a:spcBef>
                <a:spcPct val="20000"/>
              </a:spcBef>
              <a:buClr>
                <a:srgbClr val="FF603B"/>
              </a:buClr>
              <a:buFont typeface="Arial" charset="0"/>
              <a:buNone/>
            </a:pPr>
            <a:r>
              <a:rPr lang="es-ES">
                <a:latin typeface="Calibri" pitchFamily="34" charset="0"/>
              </a:rPr>
              <a:t>4.	Para publicar las  referencias bibliográficas de las citas, vamos a </a:t>
            </a:r>
            <a:r>
              <a:rPr lang="es-ES" i="1">
                <a:latin typeface="Calibri" pitchFamily="34" charset="0"/>
              </a:rPr>
              <a:t>Bibliografy options </a:t>
            </a:r>
            <a:r>
              <a:rPr lang="es-ES">
                <a:latin typeface="Calibri" pitchFamily="34" charset="0"/>
              </a:rPr>
              <a:t>. Se pueden editar en cualquier parte del documento donde se ponga el cursor.</a:t>
            </a:r>
          </a:p>
        </p:txBody>
      </p:sp>
      <p:pic>
        <p:nvPicPr>
          <p:cNvPr id="7" name="6 Marcador de contenido"/>
          <p:cNvPicPr>
            <a:picLocks noGrp="1"/>
          </p:cNvPicPr>
          <p:nvPr>
            <p:ph idx="4294967295"/>
          </p:nvPr>
        </p:nvPicPr>
        <p:blipFill>
          <a:blip r:embed="rId3" cstate="print"/>
          <a:srcRect l="1402" r="23586" b="7530"/>
          <a:stretch>
            <a:fillRect/>
          </a:stretch>
        </p:blipFill>
        <p:spPr>
          <a:xfrm>
            <a:off x="1979613" y="2781300"/>
            <a:ext cx="5172075" cy="3095625"/>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6 CuadroTexto"/>
          <p:cNvSpPr txBox="1">
            <a:spLocks noChangeArrowheads="1"/>
          </p:cNvSpPr>
          <p:nvPr/>
        </p:nvSpPr>
        <p:spPr bwMode="auto">
          <a:xfrm>
            <a:off x="0" y="2133600"/>
            <a:ext cx="9144000" cy="1323975"/>
          </a:xfrm>
          <a:prstGeom prst="rect">
            <a:avLst/>
          </a:prstGeom>
          <a:noFill/>
          <a:ln w="9525">
            <a:noFill/>
            <a:miter lim="800000"/>
            <a:headEnd/>
            <a:tailEnd/>
          </a:ln>
        </p:spPr>
        <p:txBody>
          <a:bodyPr>
            <a:spAutoFit/>
          </a:bodyPr>
          <a:lstStyle/>
          <a:p>
            <a:pPr algn="ctr">
              <a:lnSpc>
                <a:spcPct val="80000"/>
              </a:lnSpc>
              <a:spcBef>
                <a:spcPct val="20000"/>
              </a:spcBef>
              <a:buClr>
                <a:srgbClr val="FF603B"/>
              </a:buClr>
              <a:buFont typeface="Wingdings" pitchFamily="2" charset="2"/>
              <a:buNone/>
            </a:pPr>
            <a:r>
              <a:rPr lang="es-ES" sz="3600" b="1" dirty="0"/>
              <a:t>MUCHAS GRACIAS</a:t>
            </a:r>
          </a:p>
          <a:p>
            <a:pPr algn="ctr">
              <a:lnSpc>
                <a:spcPct val="80000"/>
              </a:lnSpc>
              <a:spcBef>
                <a:spcPct val="20000"/>
              </a:spcBef>
              <a:buClr>
                <a:srgbClr val="FF603B"/>
              </a:buClr>
              <a:buFont typeface="Wingdings" pitchFamily="2" charset="2"/>
              <a:buNone/>
            </a:pPr>
            <a:endParaRPr lang="es-ES" sz="2000" b="1" dirty="0"/>
          </a:p>
          <a:p>
            <a:pPr algn="ctr">
              <a:lnSpc>
                <a:spcPct val="80000"/>
              </a:lnSpc>
              <a:spcBef>
                <a:spcPct val="20000"/>
              </a:spcBef>
              <a:buClr>
                <a:srgbClr val="FF603B"/>
              </a:buClr>
              <a:buFont typeface="Wingdings" pitchFamily="2" charset="2"/>
              <a:buNone/>
            </a:pPr>
            <a:r>
              <a:rPr lang="es-ES" sz="3200" b="1" dirty="0"/>
              <a:t>¿PREGUNTAS?</a:t>
            </a:r>
          </a:p>
        </p:txBody>
      </p:sp>
      <p:sp>
        <p:nvSpPr>
          <p:cNvPr id="4" name="3 CuadroTexto"/>
          <p:cNvSpPr txBox="1"/>
          <p:nvPr/>
        </p:nvSpPr>
        <p:spPr>
          <a:xfrm>
            <a:off x="2339752" y="4509120"/>
            <a:ext cx="4968552" cy="646331"/>
          </a:xfrm>
          <a:prstGeom prst="rect">
            <a:avLst/>
          </a:prstGeom>
          <a:noFill/>
        </p:spPr>
        <p:txBody>
          <a:bodyPr wrap="square" rtlCol="0">
            <a:spAutoFit/>
          </a:bodyPr>
          <a:lstStyle/>
          <a:p>
            <a:pPr algn="ctr"/>
            <a:r>
              <a:rPr lang="es-ES" dirty="0" smtClean="0"/>
              <a:t>Equipo de formación de la biblioteca</a:t>
            </a:r>
          </a:p>
          <a:p>
            <a:pPr algn="ctr"/>
            <a:r>
              <a:rPr lang="es-ES" dirty="0" smtClean="0">
                <a:hlinkClick r:id="rId3"/>
              </a:rPr>
              <a:t>buc_cee@ucm.es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pPr eaLnBrk="1" hangingPunct="1"/>
            <a:r>
              <a:rPr lang="es-ES" smtClean="0"/>
              <a:t>UTILIDADES</a:t>
            </a:r>
          </a:p>
        </p:txBody>
      </p:sp>
      <p:sp>
        <p:nvSpPr>
          <p:cNvPr id="14338" name="Rectangle 3"/>
          <p:cNvSpPr>
            <a:spLocks noGrp="1" noChangeArrowheads="1"/>
          </p:cNvSpPr>
          <p:nvPr>
            <p:ph idx="1"/>
          </p:nvPr>
        </p:nvSpPr>
        <p:spPr>
          <a:xfrm>
            <a:off x="457200" y="1484313"/>
            <a:ext cx="8229600" cy="4641850"/>
          </a:xfrm>
        </p:spPr>
        <p:txBody>
          <a:bodyPr/>
          <a:lstStyle/>
          <a:p>
            <a:pPr eaLnBrk="1" hangingPunct="1"/>
            <a:r>
              <a:rPr lang="es-ES" sz="2000" smtClean="0"/>
              <a:t>Crea una base de datos personal en línea</a:t>
            </a:r>
          </a:p>
          <a:p>
            <a:pPr eaLnBrk="1" hangingPunct="1"/>
            <a:endParaRPr lang="es-ES" sz="2000" smtClean="0"/>
          </a:p>
          <a:p>
            <a:pPr eaLnBrk="1" hangingPunct="1"/>
            <a:r>
              <a:rPr lang="es-ES" sz="2000" smtClean="0"/>
              <a:t>Importa referencias bibliográficas desde distintas bases de datos</a:t>
            </a:r>
          </a:p>
          <a:p>
            <a:pPr eaLnBrk="1" hangingPunct="1"/>
            <a:endParaRPr lang="es-ES" sz="2000" smtClean="0"/>
          </a:p>
          <a:p>
            <a:pPr eaLnBrk="1" hangingPunct="1"/>
            <a:r>
              <a:rPr lang="es-ES" sz="2000" smtClean="0"/>
              <a:t>Organiza las referencias bibliográficas</a:t>
            </a:r>
          </a:p>
          <a:p>
            <a:pPr eaLnBrk="1" hangingPunct="1"/>
            <a:endParaRPr lang="es-ES" sz="2000" smtClean="0"/>
          </a:p>
          <a:p>
            <a:pPr eaLnBrk="1" hangingPunct="1"/>
            <a:r>
              <a:rPr lang="es-ES_tradnl" sz="2000" smtClean="0"/>
              <a:t>Genera bibliografías en el formato que establezcamos</a:t>
            </a:r>
          </a:p>
          <a:p>
            <a:pPr eaLnBrk="1" hangingPunct="1"/>
            <a:endParaRPr lang="es-ES_tradnl" sz="2000" smtClean="0"/>
          </a:p>
          <a:p>
            <a:pPr eaLnBrk="1" hangingPunct="1"/>
            <a:r>
              <a:rPr lang="es-ES_tradnl" sz="2000" smtClean="0"/>
              <a:t>Genera citas</a:t>
            </a:r>
          </a:p>
          <a:p>
            <a:pPr eaLnBrk="1" hangingPunct="1"/>
            <a:endParaRPr lang="es-ES_tradnl" sz="2000" smtClean="0"/>
          </a:p>
          <a:p>
            <a:pPr eaLnBrk="1" hangingPunct="1"/>
            <a:r>
              <a:rPr lang="es-ES_tradnl" sz="2000" smtClean="0"/>
              <a:t>Comparte referencias</a:t>
            </a:r>
            <a:r>
              <a:rPr lang="es-ES_tradnl" sz="2400" smtClean="0"/>
              <a:t>.</a:t>
            </a:r>
            <a:endParaRPr lang="es-ES"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pPr eaLnBrk="1" hangingPunct="1"/>
            <a:r>
              <a:rPr lang="es-ES_tradnl" smtClean="0"/>
              <a:t>ACCESO A REFWORKS</a:t>
            </a:r>
            <a:endParaRPr lang="es-ES" smtClean="0"/>
          </a:p>
        </p:txBody>
      </p:sp>
      <p:sp>
        <p:nvSpPr>
          <p:cNvPr id="15362" name="Rectangle 3"/>
          <p:cNvSpPr>
            <a:spLocks noGrp="1" noChangeArrowheads="1"/>
          </p:cNvSpPr>
          <p:nvPr>
            <p:ph idx="1"/>
          </p:nvPr>
        </p:nvSpPr>
        <p:spPr>
          <a:xfrm>
            <a:off x="457200" y="1196975"/>
            <a:ext cx="8229600" cy="4929188"/>
          </a:xfrm>
        </p:spPr>
        <p:txBody>
          <a:bodyPr/>
          <a:lstStyle/>
          <a:p>
            <a:pPr algn="just" eaLnBrk="1" hangingPunct="1">
              <a:buFont typeface="Wingdings" pitchFamily="2" charset="2"/>
              <a:buNone/>
            </a:pPr>
            <a:r>
              <a:rPr lang="es-ES" sz="2000" smtClean="0"/>
              <a:t>1. Desde la página Web de la BUC: </a:t>
            </a:r>
          </a:p>
          <a:p>
            <a:pPr algn="just" eaLnBrk="1" hangingPunct="1"/>
            <a:r>
              <a:rPr lang="es-ES" sz="1800" smtClean="0"/>
              <a:t>Ir a Servicios, Investigación, Publicar, citar:</a:t>
            </a:r>
          </a:p>
          <a:p>
            <a:pPr algn="just" eaLnBrk="1" hangingPunct="1">
              <a:buFont typeface="Arial" charset="0"/>
              <a:buAutoNum type="alphaLcPeriod"/>
            </a:pPr>
            <a:endParaRPr lang="es-ES" sz="1800" smtClean="0"/>
          </a:p>
          <a:p>
            <a:pPr algn="just" eaLnBrk="1" hangingPunct="1">
              <a:buFont typeface="Arial" charset="0"/>
              <a:buAutoNum type="alphaLcPeriod"/>
            </a:pPr>
            <a:endParaRPr lang="es-ES" sz="1800" smtClean="0"/>
          </a:p>
          <a:p>
            <a:pPr eaLnBrk="1" hangingPunct="1">
              <a:buFont typeface="Wingdings" pitchFamily="2" charset="2"/>
              <a:buNone/>
            </a:pPr>
            <a:endParaRPr lang="es-ES" sz="2400" smtClean="0"/>
          </a:p>
        </p:txBody>
      </p:sp>
      <p:pic>
        <p:nvPicPr>
          <p:cNvPr id="15363" name="4 Imagen"/>
          <p:cNvPicPr>
            <a:picLocks noChangeAspect="1" noChangeArrowheads="1"/>
          </p:cNvPicPr>
          <p:nvPr/>
        </p:nvPicPr>
        <p:blipFill>
          <a:blip r:embed="rId3" cstate="print"/>
          <a:srcRect l="2068" t="10558" r="1761" b="9091"/>
          <a:stretch>
            <a:fillRect/>
          </a:stretch>
        </p:blipFill>
        <p:spPr bwMode="auto">
          <a:xfrm>
            <a:off x="611188" y="1989138"/>
            <a:ext cx="7848600" cy="4032250"/>
          </a:xfrm>
          <a:prstGeom prst="rect">
            <a:avLst/>
          </a:prstGeom>
          <a:noFill/>
          <a:ln w="9525">
            <a:noFill/>
            <a:miter lim="800000"/>
            <a:headEnd/>
            <a:tailEnd/>
          </a:ln>
        </p:spPr>
      </p:pic>
      <p:sp>
        <p:nvSpPr>
          <p:cNvPr id="15365" name="Oval 6"/>
          <p:cNvSpPr>
            <a:spLocks noChangeArrowheads="1"/>
          </p:cNvSpPr>
          <p:nvPr/>
        </p:nvSpPr>
        <p:spPr bwMode="auto">
          <a:xfrm>
            <a:off x="1979613" y="4510088"/>
            <a:ext cx="2016125" cy="358775"/>
          </a:xfrm>
          <a:prstGeom prst="ellipse">
            <a:avLst/>
          </a:prstGeom>
          <a:noFill/>
          <a:ln w="28575">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
        <p:nvSpPr>
          <p:cNvPr id="15366" name="Rectangle 8"/>
          <p:cNvSpPr>
            <a:spLocks noChangeArrowheads="1"/>
          </p:cNvSpPr>
          <p:nvPr/>
        </p:nvSpPr>
        <p:spPr bwMode="auto">
          <a:xfrm>
            <a:off x="611188" y="1989138"/>
            <a:ext cx="7848600" cy="4032250"/>
          </a:xfrm>
          <a:prstGeom prst="rect">
            <a:avLst/>
          </a:prstGeom>
          <a:noFill/>
          <a:ln w="25400">
            <a:noFill/>
            <a:miter lim="800000"/>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pPr eaLnBrk="1" hangingPunct="1"/>
            <a:r>
              <a:rPr lang="es-ES_tradnl" smtClean="0"/>
              <a:t>ACCESO A REFWORKS</a:t>
            </a:r>
            <a:endParaRPr lang="es-ES" smtClean="0"/>
          </a:p>
        </p:txBody>
      </p:sp>
      <p:sp>
        <p:nvSpPr>
          <p:cNvPr id="16386" name="Rectangle 3"/>
          <p:cNvSpPr>
            <a:spLocks noGrp="1" noChangeArrowheads="1"/>
          </p:cNvSpPr>
          <p:nvPr>
            <p:ph idx="1"/>
          </p:nvPr>
        </p:nvSpPr>
        <p:spPr>
          <a:xfrm>
            <a:off x="457200" y="1268413"/>
            <a:ext cx="8229600" cy="4857750"/>
          </a:xfrm>
        </p:spPr>
        <p:txBody>
          <a:bodyPr/>
          <a:lstStyle/>
          <a:p>
            <a:pPr eaLnBrk="1" hangingPunct="1"/>
            <a:r>
              <a:rPr lang="es-ES" sz="2000" smtClean="0"/>
              <a:t>Acceso en línea a RefWorks:</a:t>
            </a:r>
          </a:p>
        </p:txBody>
      </p:sp>
      <p:pic>
        <p:nvPicPr>
          <p:cNvPr id="16387" name="5 Imagen"/>
          <p:cNvPicPr>
            <a:picLocks noChangeAspect="1" noChangeArrowheads="1"/>
          </p:cNvPicPr>
          <p:nvPr/>
        </p:nvPicPr>
        <p:blipFill>
          <a:blip r:embed="rId3" cstate="print"/>
          <a:srcRect/>
          <a:stretch>
            <a:fillRect/>
          </a:stretch>
        </p:blipFill>
        <p:spPr bwMode="auto">
          <a:xfrm>
            <a:off x="611188" y="1989138"/>
            <a:ext cx="7704137" cy="3816350"/>
          </a:xfrm>
          <a:prstGeom prst="rect">
            <a:avLst/>
          </a:prstGeom>
          <a:noFill/>
          <a:ln w="9525">
            <a:noFill/>
            <a:miter lim="800000"/>
            <a:headEnd/>
            <a:tailEnd/>
          </a:ln>
        </p:spPr>
      </p:pic>
      <p:sp>
        <p:nvSpPr>
          <p:cNvPr id="16388" name="14 Rectángulo"/>
          <p:cNvSpPr>
            <a:spLocks noChangeArrowheads="1"/>
          </p:cNvSpPr>
          <p:nvPr/>
        </p:nvSpPr>
        <p:spPr bwMode="auto">
          <a:xfrm>
            <a:off x="1116013" y="4508500"/>
            <a:ext cx="2232025" cy="431800"/>
          </a:xfrm>
          <a:prstGeom prst="rect">
            <a:avLst/>
          </a:prstGeom>
          <a:noFill/>
          <a:ln w="28575" algn="ctr">
            <a:solidFill>
              <a:srgbClr val="800000"/>
            </a:solidFill>
            <a:round/>
            <a:headEnd/>
            <a:tailEnd/>
          </a:ln>
        </p:spPr>
        <p:txBody>
          <a:bodyPr/>
          <a:lstStyle/>
          <a:p>
            <a:pPr>
              <a:lnSpc>
                <a:spcPct val="80000"/>
              </a:lnSpc>
              <a:spcBef>
                <a:spcPct val="20000"/>
              </a:spcBef>
              <a:buClr>
                <a:srgbClr val="FF603B"/>
              </a:buClr>
              <a:buFont typeface="Wingdings" pitchFamily="2" charset="2"/>
              <a:buNone/>
            </a:pPr>
            <a:endParaRPr lang="es-ES">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pPr eaLnBrk="1" hangingPunct="1"/>
            <a:r>
              <a:rPr lang="es-ES_tradnl" smtClean="0"/>
              <a:t>ACCESO A REFWORKS</a:t>
            </a:r>
            <a:endParaRPr lang="es-ES" smtClean="0"/>
          </a:p>
        </p:txBody>
      </p:sp>
      <p:sp>
        <p:nvSpPr>
          <p:cNvPr id="17410" name="8 CuadroTexto"/>
          <p:cNvSpPr>
            <a:spLocks noGrp="1" noChangeArrowheads="1"/>
          </p:cNvSpPr>
          <p:nvPr>
            <p:ph idx="1"/>
          </p:nvPr>
        </p:nvSpPr>
        <p:spPr>
          <a:xfrm>
            <a:off x="457200" y="1268413"/>
            <a:ext cx="8229600" cy="641350"/>
          </a:xfrm>
        </p:spPr>
        <p:txBody>
          <a:bodyPr>
            <a:spAutoFit/>
          </a:bodyPr>
          <a:lstStyle/>
          <a:p>
            <a:pPr eaLnBrk="1" hangingPunct="1">
              <a:lnSpc>
                <a:spcPct val="80000"/>
              </a:lnSpc>
              <a:buClr>
                <a:srgbClr val="FF603B"/>
              </a:buClr>
              <a:buFont typeface="Wingdings" pitchFamily="2" charset="2"/>
              <a:buChar char="§"/>
            </a:pPr>
            <a:r>
              <a:rPr lang="es-ES" sz="2000" smtClean="0">
                <a:solidFill>
                  <a:srgbClr val="FF0000"/>
                </a:solidFill>
              </a:rPr>
              <a:t>   </a:t>
            </a:r>
            <a:r>
              <a:rPr lang="es-ES" sz="2000" smtClean="0"/>
              <a:t>Control  de seguridad e identificación.</a:t>
            </a:r>
          </a:p>
          <a:p>
            <a:pPr eaLnBrk="1" hangingPunct="1">
              <a:lnSpc>
                <a:spcPct val="80000"/>
              </a:lnSpc>
              <a:buClr>
                <a:srgbClr val="FF0000"/>
              </a:buClr>
              <a:buFont typeface="Wingdings" pitchFamily="2" charset="2"/>
              <a:buChar char="§"/>
            </a:pPr>
            <a:r>
              <a:rPr lang="es-ES" sz="2000" smtClean="0"/>
              <a:t>   </a:t>
            </a:r>
            <a:r>
              <a:rPr lang="es-ES" sz="2000" smtClean="0">
                <a:hlinkClick r:id="rId3"/>
              </a:rPr>
              <a:t>PIN</a:t>
            </a:r>
            <a:r>
              <a:rPr lang="es-ES" sz="2000" smtClean="0"/>
              <a:t> si accede desde fuera del Campus.</a:t>
            </a:r>
          </a:p>
        </p:txBody>
      </p:sp>
      <p:pic>
        <p:nvPicPr>
          <p:cNvPr id="17412" name="6 Marcador de contenido"/>
          <p:cNvPicPr>
            <a:picLocks/>
          </p:cNvPicPr>
          <p:nvPr/>
        </p:nvPicPr>
        <p:blipFill>
          <a:blip r:embed="rId4" cstate="print"/>
          <a:srcRect/>
          <a:stretch>
            <a:fillRect/>
          </a:stretch>
        </p:blipFill>
        <p:spPr bwMode="auto">
          <a:xfrm>
            <a:off x="323850" y="2060575"/>
            <a:ext cx="8229600" cy="1439863"/>
          </a:xfrm>
          <a:prstGeom prst="rect">
            <a:avLst/>
          </a:prstGeom>
          <a:noFill/>
          <a:ln w="9525">
            <a:noFill/>
            <a:miter lim="800000"/>
            <a:headEnd/>
            <a:tailEnd/>
          </a:ln>
        </p:spPr>
      </p:pic>
      <p:pic>
        <p:nvPicPr>
          <p:cNvPr id="17413" name="8 Imagen"/>
          <p:cNvPicPr>
            <a:picLocks noChangeAspect="1" noChangeArrowheads="1"/>
          </p:cNvPicPr>
          <p:nvPr/>
        </p:nvPicPr>
        <p:blipFill>
          <a:blip r:embed="rId5" cstate="print"/>
          <a:srcRect/>
          <a:stretch>
            <a:fillRect/>
          </a:stretch>
        </p:blipFill>
        <p:spPr bwMode="auto">
          <a:xfrm>
            <a:off x="250825" y="3573463"/>
            <a:ext cx="8353425" cy="2519362"/>
          </a:xfrm>
          <a:prstGeom prst="rect">
            <a:avLst/>
          </a:prstGeom>
          <a:noFill/>
          <a:ln w="9525">
            <a:solidFill>
              <a:srgbClr val="002060"/>
            </a:solidFill>
            <a:miter lim="800000"/>
            <a:headEnd/>
            <a:tailEnd/>
          </a:ln>
        </p:spPr>
      </p:pic>
      <p:sp>
        <p:nvSpPr>
          <p:cNvPr id="17414" name="Oval 6"/>
          <p:cNvSpPr>
            <a:spLocks noChangeArrowheads="1"/>
          </p:cNvSpPr>
          <p:nvPr/>
        </p:nvSpPr>
        <p:spPr bwMode="auto">
          <a:xfrm>
            <a:off x="684213" y="3141663"/>
            <a:ext cx="2735262" cy="287337"/>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a:latin typeface="Calibri" pitchFamily="34" charset="0"/>
            </a:endParaRPr>
          </a:p>
        </p:txBody>
      </p:sp>
      <p:sp>
        <p:nvSpPr>
          <p:cNvPr id="9" name="AutoShape 9"/>
          <p:cNvSpPr>
            <a:spLocks noChangeArrowheads="1"/>
          </p:cNvSpPr>
          <p:nvPr/>
        </p:nvSpPr>
        <p:spPr bwMode="auto">
          <a:xfrm>
            <a:off x="5724525" y="1412875"/>
            <a:ext cx="1512888" cy="574675"/>
          </a:xfrm>
          <a:prstGeom prst="wedgeRoundRectCallout">
            <a:avLst>
              <a:gd name="adj1" fmla="val -207819"/>
              <a:gd name="adj2" fmla="val 240606"/>
              <a:gd name="adj3" fmla="val 16667"/>
            </a:avLst>
          </a:prstGeom>
          <a:solidFill>
            <a:schemeClr val="bg1"/>
          </a:solidFill>
          <a:ln w="6350">
            <a:solidFill>
              <a:schemeClr val="tx1"/>
            </a:solidFill>
            <a:miter lim="800000"/>
            <a:headEnd/>
            <a:tailEnd/>
          </a:ln>
        </p:spPr>
        <p:txBody>
          <a:bodyPr/>
          <a:lstStyle/>
          <a:p>
            <a:pPr algn="ctr" fontAlgn="auto">
              <a:lnSpc>
                <a:spcPct val="80000"/>
              </a:lnSpc>
              <a:spcBef>
                <a:spcPct val="20000"/>
              </a:spcBef>
              <a:spcAft>
                <a:spcPts val="0"/>
              </a:spcAft>
              <a:buClr>
                <a:srgbClr val="FF603B"/>
              </a:buClr>
              <a:buFont typeface="Wingdings" pitchFamily="2" charset="2"/>
              <a:buNone/>
              <a:defRPr/>
            </a:pPr>
            <a:r>
              <a:rPr lang="es-ES" sz="1600" dirty="0">
                <a:latin typeface="+mn-lt"/>
              </a:rPr>
              <a:t>Control de seguridad</a:t>
            </a:r>
          </a:p>
        </p:txBody>
      </p:sp>
      <p:sp>
        <p:nvSpPr>
          <p:cNvPr id="10" name="AutoShape 9"/>
          <p:cNvSpPr>
            <a:spLocks noChangeArrowheads="1"/>
          </p:cNvSpPr>
          <p:nvPr/>
        </p:nvSpPr>
        <p:spPr bwMode="auto">
          <a:xfrm>
            <a:off x="5003800" y="2636838"/>
            <a:ext cx="3025775" cy="865187"/>
          </a:xfrm>
          <a:prstGeom prst="wedgeRoundRectCallout">
            <a:avLst>
              <a:gd name="adj1" fmla="val -172560"/>
              <a:gd name="adj2" fmla="val 144681"/>
              <a:gd name="adj3" fmla="val 16667"/>
            </a:avLst>
          </a:prstGeom>
          <a:solidFill>
            <a:schemeClr val="bg1"/>
          </a:solidFill>
          <a:ln w="6350">
            <a:solidFill>
              <a:schemeClr val="tx1"/>
            </a:solidFill>
            <a:miter lim="800000"/>
            <a:headEnd/>
            <a:tailEnd/>
          </a:ln>
        </p:spPr>
        <p:txBody>
          <a:bodyPr/>
          <a:lstStyle/>
          <a:p>
            <a:pPr algn="ctr" fontAlgn="auto">
              <a:lnSpc>
                <a:spcPct val="80000"/>
              </a:lnSpc>
              <a:spcBef>
                <a:spcPct val="20000"/>
              </a:spcBef>
              <a:spcAft>
                <a:spcPts val="0"/>
              </a:spcAft>
              <a:buClr>
                <a:srgbClr val="FF603B"/>
              </a:buClr>
              <a:buFont typeface="Wingdings" pitchFamily="2" charset="2"/>
              <a:buNone/>
              <a:defRPr/>
            </a:pPr>
            <a:r>
              <a:rPr lang="es-ES" sz="1600" b="1">
                <a:latin typeface="+mn-lt"/>
              </a:rPr>
              <a:t>PIN</a:t>
            </a:r>
          </a:p>
          <a:p>
            <a:pPr algn="ctr" fontAlgn="auto">
              <a:lnSpc>
                <a:spcPct val="80000"/>
              </a:lnSpc>
              <a:spcBef>
                <a:spcPct val="20000"/>
              </a:spcBef>
              <a:spcAft>
                <a:spcPts val="0"/>
              </a:spcAft>
              <a:buClr>
                <a:srgbClr val="FF603B"/>
              </a:buClr>
              <a:buFont typeface="Wingdings" pitchFamily="2" charset="2"/>
              <a:buNone/>
              <a:defRPr/>
            </a:pPr>
            <a:r>
              <a:rPr lang="es-ES" sz="1600">
                <a:latin typeface="+mn-lt"/>
              </a:rPr>
              <a:t>Si accede desde fuera del Campus</a:t>
            </a:r>
          </a:p>
        </p:txBody>
      </p:sp>
      <p:sp>
        <p:nvSpPr>
          <p:cNvPr id="11" name="AutoShape 9"/>
          <p:cNvSpPr>
            <a:spLocks noChangeArrowheads="1"/>
          </p:cNvSpPr>
          <p:nvPr/>
        </p:nvSpPr>
        <p:spPr bwMode="auto">
          <a:xfrm>
            <a:off x="5219700" y="4005263"/>
            <a:ext cx="2016125" cy="649287"/>
          </a:xfrm>
          <a:prstGeom prst="wedgeRoundRectCallout">
            <a:avLst>
              <a:gd name="adj1" fmla="val -162500"/>
              <a:gd name="adj2" fmla="val 56940"/>
              <a:gd name="adj3" fmla="val 16667"/>
            </a:avLst>
          </a:prstGeom>
          <a:solidFill>
            <a:schemeClr val="bg1"/>
          </a:solidFill>
          <a:ln w="6350">
            <a:solidFill>
              <a:srgbClr val="122031"/>
            </a:solidFill>
            <a:miter lim="800000"/>
            <a:headEnd/>
            <a:tailEnd/>
          </a:ln>
        </p:spPr>
        <p:txBody>
          <a:bodyPr/>
          <a:lstStyle/>
          <a:p>
            <a:pPr algn="ctr" fontAlgn="auto">
              <a:lnSpc>
                <a:spcPct val="80000"/>
              </a:lnSpc>
              <a:spcBef>
                <a:spcPct val="20000"/>
              </a:spcBef>
              <a:spcAft>
                <a:spcPts val="0"/>
              </a:spcAft>
              <a:buClr>
                <a:srgbClr val="FF603B"/>
              </a:buClr>
              <a:buFont typeface="Wingdings" pitchFamily="2" charset="2"/>
              <a:buNone/>
              <a:defRPr/>
            </a:pPr>
            <a:r>
              <a:rPr lang="es-ES" sz="1600">
                <a:latin typeface="+mn-lt"/>
              </a:rPr>
              <a:t>Creación de  la cuenta siempre desde el Campus</a:t>
            </a:r>
          </a:p>
        </p:txBody>
      </p:sp>
      <p:sp>
        <p:nvSpPr>
          <p:cNvPr id="17418" name="AutoShape 9"/>
          <p:cNvSpPr>
            <a:spLocks noChangeArrowheads="1"/>
          </p:cNvSpPr>
          <p:nvPr/>
        </p:nvSpPr>
        <p:spPr bwMode="auto">
          <a:xfrm>
            <a:off x="4500563" y="4724400"/>
            <a:ext cx="1944687" cy="503238"/>
          </a:xfrm>
          <a:prstGeom prst="wedgeRoundRectCallout">
            <a:avLst>
              <a:gd name="adj1" fmla="val -199389"/>
              <a:gd name="adj2" fmla="val 54417"/>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600">
                <a:latin typeface="Calibri" pitchFamily="34" charset="0"/>
              </a:rPr>
              <a:t>Código de Grupo: RWUCMadrid</a:t>
            </a:r>
          </a:p>
        </p:txBody>
      </p:sp>
      <p:sp>
        <p:nvSpPr>
          <p:cNvPr id="17419" name="AutoShape 9"/>
          <p:cNvSpPr>
            <a:spLocks noChangeArrowheads="1"/>
          </p:cNvSpPr>
          <p:nvPr/>
        </p:nvSpPr>
        <p:spPr bwMode="auto">
          <a:xfrm>
            <a:off x="4787900" y="5661025"/>
            <a:ext cx="1439863" cy="431800"/>
          </a:xfrm>
          <a:prstGeom prst="wedgeRoundRectCallout">
            <a:avLst>
              <a:gd name="adj1" fmla="val -195755"/>
              <a:gd name="adj2" fmla="val -56986"/>
              <a:gd name="adj3" fmla="val 16667"/>
            </a:avLst>
          </a:prstGeom>
          <a:solidFill>
            <a:schemeClr val="bg1"/>
          </a:solidFill>
          <a:ln w="6350">
            <a:solidFill>
              <a:schemeClr val="tx1"/>
            </a:solidFill>
            <a:miter lim="800000"/>
            <a:headEnd/>
            <a:tailEnd/>
          </a:ln>
        </p:spPr>
        <p:txBody>
          <a:bodyPr/>
          <a:lstStyle/>
          <a:p>
            <a:pPr algn="ctr">
              <a:lnSpc>
                <a:spcPct val="80000"/>
              </a:lnSpc>
              <a:spcBef>
                <a:spcPct val="20000"/>
              </a:spcBef>
              <a:buClr>
                <a:srgbClr val="FF603B"/>
              </a:buClr>
              <a:buFont typeface="Wingdings" pitchFamily="2" charset="2"/>
              <a:buNone/>
            </a:pPr>
            <a:r>
              <a:rPr lang="es-ES" sz="1600">
                <a:latin typeface="Calibri" pitchFamily="34" charset="0"/>
              </a:rPr>
              <a:t>Identificación</a:t>
            </a:r>
          </a:p>
        </p:txBody>
      </p:sp>
      <p:sp>
        <p:nvSpPr>
          <p:cNvPr id="17420" name="Oval 6"/>
          <p:cNvSpPr>
            <a:spLocks noChangeArrowheads="1"/>
          </p:cNvSpPr>
          <p:nvPr/>
        </p:nvSpPr>
        <p:spPr bwMode="auto">
          <a:xfrm>
            <a:off x="179388" y="5157788"/>
            <a:ext cx="2879725" cy="719137"/>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a:latin typeface="Calibri" pitchFamily="34" charset="0"/>
            </a:endParaRPr>
          </a:p>
        </p:txBody>
      </p:sp>
      <p:sp>
        <p:nvSpPr>
          <p:cNvPr id="17422" name="Oval 6"/>
          <p:cNvSpPr>
            <a:spLocks noChangeArrowheads="1"/>
          </p:cNvSpPr>
          <p:nvPr/>
        </p:nvSpPr>
        <p:spPr bwMode="auto">
          <a:xfrm>
            <a:off x="250825" y="4437063"/>
            <a:ext cx="2879725" cy="431800"/>
          </a:xfrm>
          <a:prstGeom prst="ellipse">
            <a:avLst/>
          </a:prstGeom>
          <a:noFill/>
          <a:ln w="25400">
            <a:solidFill>
              <a:srgbClr val="800000"/>
            </a:solidFill>
            <a:round/>
            <a:headEnd/>
            <a:tailEnd/>
          </a:ln>
        </p:spPr>
        <p:txBody>
          <a:bodyPr wrap="none" anchor="ctr"/>
          <a:lstStyle/>
          <a:p>
            <a:pPr>
              <a:lnSpc>
                <a:spcPct val="80000"/>
              </a:lnSpc>
              <a:spcBef>
                <a:spcPct val="20000"/>
              </a:spcBef>
              <a:buClr>
                <a:srgbClr val="FF603B"/>
              </a:buClr>
              <a:buFont typeface="Wingdings" pitchFamily="2" charset="2"/>
              <a:buNone/>
            </a:pPr>
            <a:endParaRPr lang="es-ES"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eaLnBrk="1" hangingPunct="1"/>
            <a:r>
              <a:rPr lang="es-ES" sz="2900" smtClean="0"/>
              <a:t>CREACIÓN DE LA BASE DE DATOS</a:t>
            </a:r>
            <a:br>
              <a:rPr lang="es-ES" sz="2900" smtClean="0"/>
            </a:br>
            <a:r>
              <a:rPr lang="es-ES_tradnl" sz="2900" smtClean="0"/>
              <a:t> </a:t>
            </a:r>
            <a:r>
              <a:rPr lang="es-ES_tradnl" smtClean="0"/>
              <a:t>CREAR CARPETAS</a:t>
            </a:r>
            <a:endParaRPr lang="es-ES" smtClean="0"/>
          </a:p>
        </p:txBody>
      </p:sp>
      <p:sp>
        <p:nvSpPr>
          <p:cNvPr id="18434" name="Rectangle 3"/>
          <p:cNvSpPr>
            <a:spLocks noGrp="1" noChangeArrowheads="1"/>
          </p:cNvSpPr>
          <p:nvPr>
            <p:ph idx="1"/>
          </p:nvPr>
        </p:nvSpPr>
        <p:spPr>
          <a:xfrm>
            <a:off x="457200" y="1484313"/>
            <a:ext cx="8229600" cy="4641850"/>
          </a:xfrm>
        </p:spPr>
        <p:txBody>
          <a:bodyPr/>
          <a:lstStyle/>
          <a:p>
            <a:pPr algn="just" eaLnBrk="1" hangingPunct="1"/>
            <a:r>
              <a:rPr lang="es-ES" sz="2000" smtClean="0"/>
              <a:t>Se pueden crear carpetas para diferentes temas, pinchando en Nueva carpeta.</a:t>
            </a:r>
          </a:p>
          <a:p>
            <a:pPr algn="just" eaLnBrk="1" hangingPunct="1"/>
            <a:r>
              <a:rPr lang="es-ES" sz="2000" smtClean="0"/>
              <a:t>Hay creadas en  RefWorks varias carpetas permanentes: </a:t>
            </a:r>
          </a:p>
          <a:p>
            <a:pPr algn="just" eaLnBrk="1" hangingPunct="1">
              <a:buFont typeface="Wingdings" pitchFamily="2" charset="2"/>
              <a:buNone/>
            </a:pPr>
            <a:endParaRPr lang="es-ES" sz="2000" smtClean="0"/>
          </a:p>
          <a:p>
            <a:pPr lvl="1" algn="just" eaLnBrk="1" hangingPunct="1"/>
            <a:r>
              <a:rPr lang="es-ES" sz="1800" b="1" smtClean="0"/>
              <a:t>Mi lista </a:t>
            </a:r>
            <a:r>
              <a:rPr lang="es-ES" sz="1800" smtClean="0"/>
              <a:t>es una carpeta con contenido temporal que guarda mis referencias favoritas durante una sesión.  </a:t>
            </a:r>
          </a:p>
          <a:p>
            <a:pPr lvl="1" algn="just" eaLnBrk="1" hangingPunct="1">
              <a:buFont typeface="Wingdings" pitchFamily="2" charset="2"/>
              <a:buNone/>
            </a:pPr>
            <a:endParaRPr lang="es-ES" sz="1800" smtClean="0"/>
          </a:p>
          <a:p>
            <a:pPr lvl="1" algn="just" eaLnBrk="1" hangingPunct="1"/>
            <a:r>
              <a:rPr lang="es-ES" sz="1800" smtClean="0"/>
              <a:t> </a:t>
            </a:r>
            <a:r>
              <a:rPr lang="es-ES" sz="1800" b="1" smtClean="0"/>
              <a:t>Referencias que no están en ninguna carpeta  </a:t>
            </a:r>
            <a:r>
              <a:rPr lang="es-ES" sz="1800" smtClean="0"/>
              <a:t>contiene las referencias que hemos extraído de las carpetas y no han sido eliminadas de la base.</a:t>
            </a:r>
          </a:p>
          <a:p>
            <a:pPr lvl="1" algn="just" eaLnBrk="1" hangingPunct="1">
              <a:buFont typeface="Wingdings" pitchFamily="2" charset="2"/>
              <a:buNone/>
            </a:pPr>
            <a:endParaRPr lang="es-ES" sz="1800" smtClean="0"/>
          </a:p>
          <a:p>
            <a:pPr lvl="1" algn="just" eaLnBrk="1" hangingPunct="1"/>
            <a:r>
              <a:rPr lang="es-ES" sz="1800" b="1" smtClean="0"/>
              <a:t>Última importación </a:t>
            </a:r>
            <a:r>
              <a:rPr lang="es-ES" sz="1800" smtClean="0"/>
              <a:t>corresponde a las últimas referencias incorporadas a la base de datos. Cuando hacemos una nueva importación pasan a la carpeta de Referencias que no están en ninguna carpeta.</a:t>
            </a:r>
          </a:p>
          <a:p>
            <a:pPr lvl="1" algn="just" eaLnBrk="1" hangingPunct="1"/>
            <a:endParaRPr lang="es-ES" sz="1600" smtClean="0"/>
          </a:p>
          <a:p>
            <a:pPr algn="just" eaLnBrk="1" hangingPunct="1"/>
            <a:endParaRPr lang="es-ES" sz="2000" smtClean="0"/>
          </a:p>
          <a:p>
            <a:pPr eaLnBrk="1" hangingPunct="1">
              <a:buFont typeface="Wingdings" pitchFamily="2" charset="2"/>
              <a:buNone/>
            </a:pPr>
            <a:endParaRPr lang="es-ES" sz="2400" smtClean="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1757</Words>
  <Application>Microsoft Office PowerPoint</Application>
  <PresentationFormat>Presentación en pantalla (4:3)</PresentationFormat>
  <Paragraphs>318</Paragraphs>
  <Slides>45</Slides>
  <Notes>45</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 Gestor bibliográfico Refwork  Sesión de formación para estudiantes del Máster de Comercio Intenacional 2016 </vt:lpstr>
      <vt:lpstr>Diapositiva 2</vt:lpstr>
      <vt:lpstr>SUMARIO</vt:lpstr>
      <vt:lpstr>DEFINICIÓN</vt:lpstr>
      <vt:lpstr>UTILIDADES</vt:lpstr>
      <vt:lpstr>ACCESO A REFWORKS</vt:lpstr>
      <vt:lpstr>ACCESO A REFWORKS</vt:lpstr>
      <vt:lpstr>ACCESO A REFWORKS</vt:lpstr>
      <vt:lpstr>CREACIÓN DE LA BASE DE DATOS  CREAR CARPETAS</vt:lpstr>
      <vt:lpstr>CREAR CARPETAS</vt:lpstr>
      <vt:lpstr>IMPORTAR DATOS</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CELIA MUÑOZ BAEZA</dc:creator>
  <cp:lastModifiedBy>aggonzal</cp:lastModifiedBy>
  <cp:revision>49</cp:revision>
  <dcterms:created xsi:type="dcterms:W3CDTF">2015-01-14T17:12:45Z</dcterms:created>
  <dcterms:modified xsi:type="dcterms:W3CDTF">2016-02-01T17:01:29Z</dcterms:modified>
</cp:coreProperties>
</file>