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341" r:id="rId4"/>
    <p:sldId id="348" r:id="rId5"/>
    <p:sldId id="342" r:id="rId6"/>
    <p:sldId id="359" r:id="rId7"/>
    <p:sldId id="360" r:id="rId8"/>
    <p:sldId id="344" r:id="rId9"/>
    <p:sldId id="340" r:id="rId10"/>
    <p:sldId id="343" r:id="rId11"/>
    <p:sldId id="349" r:id="rId12"/>
    <p:sldId id="345" r:id="rId13"/>
    <p:sldId id="346" r:id="rId14"/>
    <p:sldId id="347" r:id="rId15"/>
    <p:sldId id="350" r:id="rId16"/>
    <p:sldId id="351" r:id="rId17"/>
    <p:sldId id="358" r:id="rId18"/>
    <p:sldId id="361" r:id="rId19"/>
    <p:sldId id="352" r:id="rId20"/>
    <p:sldId id="353" r:id="rId21"/>
    <p:sldId id="355" r:id="rId22"/>
    <p:sldId id="357" r:id="rId23"/>
    <p:sldId id="356" r:id="rId24"/>
    <p:sldId id="354" r:id="rId25"/>
  </p:sldIdLst>
  <p:sldSz cx="12192000" cy="6858000"/>
  <p:notesSz cx="6797675" cy="9928225"/>
  <p:defaultTextStyle>
    <a:defPPr rtl="0"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pos="6816" userDrawn="1">
          <p15:clr>
            <a:srgbClr val="A4A3A4"/>
          </p15:clr>
        </p15:guide>
        <p15:guide id="3" pos="816" userDrawn="1">
          <p15:clr>
            <a:srgbClr val="A4A3A4"/>
          </p15:clr>
        </p15:guide>
        <p15:guide id="4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8" clrIdx="1"/>
  <p:cmAuthor id="3" name="JOSE ANTONIO MAGAN WALS" initials="JAMW" lastIdx="1" clrIdx="2">
    <p:extLst>
      <p:ext uri="{19B8F6BF-5375-455C-9EA6-DF929625EA0E}">
        <p15:presenceInfo xmlns:p15="http://schemas.microsoft.com/office/powerpoint/2012/main" userId="JOSE ANTONIO MAGAN WAL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603" autoAdjust="0"/>
    <p:restoredTop sz="86443" autoAdjust="0"/>
  </p:normalViewPr>
  <p:slideViewPr>
    <p:cSldViewPr>
      <p:cViewPr varScale="1">
        <p:scale>
          <a:sx n="58" d="100"/>
          <a:sy n="58" d="100"/>
        </p:scale>
        <p:origin x="240" y="40"/>
      </p:cViewPr>
      <p:guideLst>
        <p:guide pos="3840"/>
        <p:guide pos="6816"/>
        <p:guide pos="816"/>
        <p:guide orient="horz" pos="2160"/>
      </p:guideLst>
    </p:cSldViewPr>
  </p:slideViewPr>
  <p:outlineViewPr>
    <p:cViewPr>
      <p:scale>
        <a:sx n="33" d="100"/>
        <a:sy n="33" d="100"/>
      </p:scale>
      <p:origin x="0" y="-7812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2478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quarter" idx="1"/>
          </p:nvPr>
        </p:nvSpPr>
        <p:spPr>
          <a:xfrm>
            <a:off x="3850445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EDCEB7E8-CC74-43A2-B69E-4753F1DE211A}" type="datetime1">
              <a:rPr lang="es-ES" smtClean="0"/>
              <a:t>28/04/2020</a:t>
            </a:fld>
            <a:endParaRPr lang="es-ES" dirty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2"/>
          </p:nvPr>
        </p:nvSpPr>
        <p:spPr>
          <a:xfrm>
            <a:off x="2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50445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7BAE14B8-3CC9-472D-9BC5-A84D80684DE2}" type="slidenum">
              <a:rPr lang="es-ES" smtClean="0"/>
              <a:pPr algn="r" rtl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94A142FE-F12E-400E-A149-2485AE59D1FB}" type="datetime1">
              <a:rPr lang="es-ES" noProof="0" smtClean="0"/>
              <a:pPr/>
              <a:t>28/04/2020</a:t>
            </a:fld>
            <a:endParaRPr lang="es-ES" noProof="0" dirty="0"/>
          </a:p>
        </p:txBody>
      </p:sp>
      <p:sp>
        <p:nvSpPr>
          <p:cNvPr id="4" name="Marcador de posición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s-ES" noProof="0" dirty="0"/>
          </a:p>
        </p:txBody>
      </p:sp>
      <p:sp>
        <p:nvSpPr>
          <p:cNvPr id="5" name="Marcador de posición de notas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35077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s-ES" noProof="0" dirty="0"/>
              <a:t>Haga clic para modificar el estilo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4"/>
          </p:nvPr>
        </p:nvSpPr>
        <p:spPr>
          <a:xfrm>
            <a:off x="2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0445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7FB667E1-E601-4AAF-B95C-B25720D70A60}" type="slidenum">
              <a:rPr lang="es-ES" noProof="0" smtClean="0"/>
              <a:pPr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b="1" i="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Amanecer sobre frondosas colin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" y="0"/>
            <a:ext cx="12188699" cy="47993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 bwMode="ltGray">
          <a:xfrm>
            <a:off x="-2" y="4754880"/>
            <a:ext cx="12192002" cy="210312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6" name="Rectángulo 5"/>
          <p:cNvSpPr/>
          <p:nvPr/>
        </p:nvSpPr>
        <p:spPr bwMode="white">
          <a:xfrm>
            <a:off x="-127" y="4724400"/>
            <a:ext cx="12188826" cy="76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3999" y="4800600"/>
            <a:ext cx="9144002" cy="1143000"/>
          </a:xfrm>
        </p:spPr>
        <p:txBody>
          <a:bodyPr rtlCol="0" anchor="b">
            <a:noAutofit/>
          </a:bodyPr>
          <a:lstStyle>
            <a:lvl1pPr algn="ctr" rtl="0">
              <a:defRPr sz="4000">
                <a:solidFill>
                  <a:schemeClr val="bg1"/>
                </a:solidFill>
              </a:defRPr>
            </a:lvl1pPr>
          </a:lstStyle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2413" y="5943600"/>
            <a:ext cx="9144002" cy="762000"/>
          </a:xfrm>
        </p:spPr>
        <p:txBody>
          <a:bodyPr rtlCol="0">
            <a:normAutofit/>
          </a:bodyPr>
          <a:lstStyle>
            <a:lvl1pPr marL="0" indent="0" algn="ctr" rtl="0">
              <a:spcBef>
                <a:spcPts val="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 algn="ctr" rtl="0">
              <a:buNone/>
              <a:defRPr sz="2800"/>
            </a:lvl2pPr>
            <a:lvl3pPr marL="914400" indent="0" algn="ctr" rtl="0">
              <a:buNone/>
              <a:defRPr sz="2400"/>
            </a:lvl3pPr>
            <a:lvl4pPr marL="1371600" indent="0" algn="ctr" rtl="0">
              <a:buNone/>
              <a:defRPr sz="2000"/>
            </a:lvl4pPr>
            <a:lvl5pPr marL="1828800" indent="0" algn="ctr" rtl="0">
              <a:buNone/>
              <a:defRPr sz="2000"/>
            </a:lvl5pPr>
            <a:lvl6pPr marL="2286000" indent="0" algn="ctr" rtl="0">
              <a:buNone/>
              <a:defRPr sz="2000"/>
            </a:lvl6pPr>
            <a:lvl7pPr marL="2743200" indent="0" algn="ctr" rtl="0">
              <a:buNone/>
              <a:defRPr sz="2000"/>
            </a:lvl7pPr>
            <a:lvl8pPr marL="3200400" indent="0" algn="ctr" rtl="0">
              <a:buNone/>
              <a:defRPr sz="2000"/>
            </a:lvl8pPr>
            <a:lvl9pPr marL="3657600" indent="0" algn="ctr" rtl="0">
              <a:buNone/>
              <a:defRPr sz="2000"/>
            </a:lvl9pPr>
          </a:lstStyle>
          <a:p>
            <a:r>
              <a:rPr lang="es-ES" noProof="0"/>
              <a:t>Haga clic para editar el estilo de subtítulo del patrón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6pPr algn="l" rtl="0">
              <a:defRPr/>
            </a:lvl6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F778F0D-478F-45D6-BA03-D6A17CB35D70}" type="datetime1">
              <a:rPr lang="es-ES" noProof="0" smtClean="0"/>
              <a:pPr/>
              <a:t>28/04/2020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 bwMode="ltGray">
          <a:xfrm>
            <a:off x="0" y="0"/>
            <a:ext cx="12188826" cy="4572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rt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ES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8" name="Rectángulo 7"/>
          <p:cNvSpPr/>
          <p:nvPr/>
        </p:nvSpPr>
        <p:spPr bwMode="white">
          <a:xfrm>
            <a:off x="-1" y="411480"/>
            <a:ext cx="12188826" cy="457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4000" y="1143000"/>
            <a:ext cx="9144000" cy="2667000"/>
          </a:xfrm>
        </p:spPr>
        <p:txBody>
          <a:bodyPr rtlCol="0" anchor="b">
            <a:normAutofit/>
          </a:bodyPr>
          <a:lstStyle>
            <a:lvl1pPr algn="ctr" rtl="0">
              <a:defRPr sz="5200" b="0"/>
            </a:lvl1pPr>
          </a:lstStyle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 hasCustomPrompt="1"/>
          </p:nvPr>
        </p:nvSpPr>
        <p:spPr>
          <a:xfrm>
            <a:off x="1524000" y="3810000"/>
            <a:ext cx="9144000" cy="1143000"/>
          </a:xfrm>
        </p:spPr>
        <p:txBody>
          <a:bodyPr rtlCol="0" anchor="t">
            <a:normAutofit/>
          </a:bodyPr>
          <a:lstStyle>
            <a:lvl1pPr marL="0" indent="0" algn="ctr" rtl="0">
              <a:spcBef>
                <a:spcPts val="0"/>
              </a:spcBef>
              <a:buNone/>
              <a:defRPr sz="2400" cap="none" baseline="0">
                <a:solidFill>
                  <a:schemeClr val="tx2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439AACF-6ECE-492B-8372-17787C931C34}" type="datetime1">
              <a:rPr lang="es-ES" noProof="0" smtClean="0"/>
              <a:pPr/>
              <a:t>28/04/2020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 alternativ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4000" y="1143000"/>
            <a:ext cx="9144000" cy="2667000"/>
          </a:xfrm>
        </p:spPr>
        <p:txBody>
          <a:bodyPr rtlCol="0" anchor="b">
            <a:normAutofit/>
          </a:bodyPr>
          <a:lstStyle>
            <a:lvl1pPr algn="ctr" rtl="0">
              <a:defRPr sz="5200" b="0">
                <a:solidFill>
                  <a:schemeClr val="tx1"/>
                </a:solidFill>
              </a:defRPr>
            </a:lvl1pPr>
          </a:lstStyle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 hasCustomPrompt="1"/>
          </p:nvPr>
        </p:nvSpPr>
        <p:spPr>
          <a:xfrm>
            <a:off x="1522413" y="3810000"/>
            <a:ext cx="9144000" cy="1143000"/>
          </a:xfrm>
        </p:spPr>
        <p:txBody>
          <a:bodyPr rtlCol="0" anchor="t">
            <a:normAutofit/>
          </a:bodyPr>
          <a:lstStyle>
            <a:lvl1pPr marL="0" indent="0" algn="ctr" rtl="0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r" rtl="0">
              <a:defRPr>
                <a:solidFill>
                  <a:schemeClr val="tx2"/>
                </a:solidFill>
              </a:defRPr>
            </a:lvl1pPr>
          </a:lstStyle>
          <a:p>
            <a:fld id="{01003024-B2E1-4E1B-AA6C-9799E0092684}" type="datetime1">
              <a:rPr lang="es-ES" noProof="0" smtClean="0"/>
              <a:pPr/>
              <a:t>28/04/2020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rPr lang="es-ES" noProof="0" smtClean="0"/>
              <a:pPr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8043280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contenido 2"/>
          <p:cNvSpPr>
            <a:spLocks noGrp="1"/>
          </p:cNvSpPr>
          <p:nvPr>
            <p:ph sz="half" idx="1" hasCustomPrompt="1"/>
          </p:nvPr>
        </p:nvSpPr>
        <p:spPr>
          <a:xfrm>
            <a:off x="1341120" y="1901952"/>
            <a:ext cx="4572000" cy="4123944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 hasCustomPrompt="1"/>
          </p:nvPr>
        </p:nvSpPr>
        <p:spPr>
          <a:xfrm>
            <a:off x="6278880" y="1901952"/>
            <a:ext cx="4572000" cy="4123944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3607B64-29C1-453A-A81F-CE10E57A8447}" type="datetime1">
              <a:rPr lang="es-ES" noProof="0" smtClean="0"/>
              <a:pPr/>
              <a:t>28/04/2020</a:t>
            </a:fld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0ECE5F2-81AA-4605-B028-6FBA391056AF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11707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1120" y="466344"/>
            <a:ext cx="9509760" cy="1234440"/>
          </a:xfrm>
        </p:spPr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 hasCustomPrompt="1"/>
          </p:nvPr>
        </p:nvSpPr>
        <p:spPr>
          <a:xfrm>
            <a:off x="1341120" y="1837464"/>
            <a:ext cx="4572000" cy="766588"/>
          </a:xfrm>
        </p:spPr>
        <p:txBody>
          <a:bodyPr rtlCol="0" anchor="ctr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200" b="0" cap="none" baseline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 hasCustomPrompt="1"/>
          </p:nvPr>
        </p:nvSpPr>
        <p:spPr>
          <a:xfrm>
            <a:off x="1341120" y="2740732"/>
            <a:ext cx="4572000" cy="3288847"/>
          </a:xfrm>
        </p:spPr>
        <p:txBody>
          <a:bodyPr rtlCol="0">
            <a:normAutofit/>
          </a:bodyPr>
          <a:lstStyle>
            <a:lvl1pPr algn="l" rtl="0">
              <a:defRPr sz="1800"/>
            </a:lvl1pPr>
            <a:lvl2pPr algn="l" rtl="0">
              <a:defRPr sz="1600"/>
            </a:lvl2pPr>
            <a:lvl3pPr algn="l" rtl="0">
              <a:defRPr sz="1400"/>
            </a:lvl3pPr>
            <a:lvl4pPr algn="l" rtl="0">
              <a:defRPr sz="1200"/>
            </a:lvl4pPr>
            <a:lvl5pPr algn="l" rtl="0">
              <a:defRPr sz="1200"/>
            </a:lvl5pPr>
            <a:lvl6pPr algn="l" rtl="0">
              <a:defRPr sz="1200"/>
            </a:lvl6pPr>
            <a:lvl7pPr algn="l" rtl="0">
              <a:defRPr sz="1200"/>
            </a:lvl7pPr>
            <a:lvl8pPr algn="l" rtl="0">
              <a:defRPr sz="1200"/>
            </a:lvl8pPr>
            <a:lvl9pPr algn="l" rtl="0">
              <a:defRPr sz="12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5" name="Marcador de posición de texto 4"/>
          <p:cNvSpPr>
            <a:spLocks noGrp="1"/>
          </p:cNvSpPr>
          <p:nvPr>
            <p:ph type="body" sz="quarter" idx="3" hasCustomPrompt="1"/>
          </p:nvPr>
        </p:nvSpPr>
        <p:spPr>
          <a:xfrm>
            <a:off x="6278880" y="1837464"/>
            <a:ext cx="4572000" cy="766588"/>
          </a:xfrm>
        </p:spPr>
        <p:txBody>
          <a:bodyPr rtlCol="0" anchor="ctr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200" b="0" cap="none" baseline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6" name="Marcador de posición de contenido 5"/>
          <p:cNvSpPr>
            <a:spLocks noGrp="1"/>
          </p:cNvSpPr>
          <p:nvPr>
            <p:ph sz="quarter" idx="4" hasCustomPrompt="1"/>
          </p:nvPr>
        </p:nvSpPr>
        <p:spPr>
          <a:xfrm>
            <a:off x="6278880" y="2740732"/>
            <a:ext cx="4572000" cy="3288847"/>
          </a:xfrm>
        </p:spPr>
        <p:txBody>
          <a:bodyPr rtlCol="0">
            <a:normAutofit/>
          </a:bodyPr>
          <a:lstStyle>
            <a:lvl1pPr algn="l" rtl="0">
              <a:defRPr sz="1800"/>
            </a:lvl1pPr>
            <a:lvl2pPr algn="l" rtl="0">
              <a:defRPr sz="1600"/>
            </a:lvl2pPr>
            <a:lvl3pPr algn="l" rtl="0">
              <a:defRPr sz="1400"/>
            </a:lvl3pPr>
            <a:lvl4pPr algn="l" rtl="0">
              <a:defRPr sz="1200"/>
            </a:lvl4pPr>
            <a:lvl5pPr algn="l" rtl="0">
              <a:defRPr sz="1200"/>
            </a:lvl5pPr>
            <a:lvl6pPr algn="l" rtl="0">
              <a:defRPr sz="1200"/>
            </a:lvl6pPr>
            <a:lvl7pPr algn="l" rtl="0">
              <a:defRPr sz="1200"/>
            </a:lvl7pPr>
            <a:lvl8pPr algn="l" rtl="0">
              <a:defRPr sz="1200"/>
            </a:lvl8pPr>
            <a:lvl9pPr algn="l" rtl="0">
              <a:defRPr sz="12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2976CBF-DBC5-45F1-85D2-5540CFC30826}" type="datetime1">
              <a:rPr lang="es-ES" noProof="0" smtClean="0"/>
              <a:pPr/>
              <a:t>28/04/2020</a:t>
            </a:fld>
            <a:endParaRPr lang="es-ES" noProof="0" dirty="0"/>
          </a:p>
        </p:txBody>
      </p:sp>
      <p:sp>
        <p:nvSpPr>
          <p:cNvPr id="9" name="Marcador de posición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F25EA49-DD46-4D89-906A-943CB539610D}" type="datetime1">
              <a:rPr lang="es-ES" noProof="0" smtClean="0"/>
              <a:pPr/>
              <a:t>28/04/2020</a:t>
            </a:fld>
            <a:endParaRPr lang="es-ES" noProof="0" dirty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ES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DBDBD0F-A7A7-4FC6-901C-D8C037CF8D28}" type="datetime1">
              <a:rPr lang="es-ES" smtClean="0"/>
              <a:pPr/>
              <a:t>28/04/2020</a:t>
            </a:fld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rPr lang="es-ES" noProof="0"/>
              <a:pPr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08526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ido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0412" y="2362200"/>
            <a:ext cx="3200400" cy="1990725"/>
          </a:xfrm>
        </p:spPr>
        <p:txBody>
          <a:bodyPr rtlCol="0" anchor="b">
            <a:normAutofit/>
          </a:bodyPr>
          <a:lstStyle>
            <a:lvl1pPr algn="l" rtl="0">
              <a:defRPr sz="3400" b="0"/>
            </a:lvl1pPr>
          </a:lstStyle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 hasCustomPrompt="1"/>
          </p:nvPr>
        </p:nvSpPr>
        <p:spPr>
          <a:xfrm>
            <a:off x="760412" y="4367308"/>
            <a:ext cx="3200400" cy="1622012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6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 hasCustomPrompt="1"/>
          </p:nvPr>
        </p:nvSpPr>
        <p:spPr>
          <a:xfrm>
            <a:off x="4494212" y="685800"/>
            <a:ext cx="7239001" cy="54864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34C284D-F9C0-4639-888E-D4400CCADF39}" type="datetime1">
              <a:rPr lang="es-ES" noProof="0" smtClean="0"/>
              <a:pPr/>
              <a:t>28/04/2020</a:t>
            </a:fld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alternativo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 bwMode="ltGray">
          <a:xfrm>
            <a:off x="0" y="0"/>
            <a:ext cx="4873752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0412" y="2362200"/>
            <a:ext cx="3200400" cy="1990725"/>
          </a:xfrm>
        </p:spPr>
        <p:txBody>
          <a:bodyPr rtlCol="0" anchor="b">
            <a:normAutofit/>
          </a:bodyPr>
          <a:lstStyle>
            <a:lvl1pPr algn="l" rtl="0">
              <a:defRPr sz="34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 hasCustomPrompt="1"/>
          </p:nvPr>
        </p:nvSpPr>
        <p:spPr>
          <a:xfrm>
            <a:off x="760412" y="4367308"/>
            <a:ext cx="3200400" cy="1622012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 hasCustomPrompt="1"/>
          </p:nvPr>
        </p:nvSpPr>
        <p:spPr>
          <a:xfrm>
            <a:off x="5362892" y="685800"/>
            <a:ext cx="6370320" cy="54864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r" rtl="0">
              <a:defRPr>
                <a:solidFill>
                  <a:schemeClr val="tx2"/>
                </a:solidFill>
              </a:defRPr>
            </a:lvl1pPr>
          </a:lstStyle>
          <a:p>
            <a:fld id="{A0A1C012-6CF3-4617-92EF-71C63475D21B}" type="datetime1">
              <a:rPr lang="es-ES" noProof="0" smtClean="0"/>
              <a:pPr/>
              <a:t>28/04/2020</a:t>
            </a:fld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rPr lang="es-ES" noProof="0" smtClean="0"/>
              <a:pPr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7693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 bwMode="ltGray">
          <a:xfrm>
            <a:off x="7315200" y="0"/>
            <a:ext cx="4873752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23214" y="2362200"/>
            <a:ext cx="3200400" cy="1993392"/>
          </a:xfrm>
        </p:spPr>
        <p:txBody>
          <a:bodyPr rtlCol="0" anchor="b">
            <a:normAutofit/>
          </a:bodyPr>
          <a:lstStyle>
            <a:lvl1pPr algn="l" rtl="0">
              <a:defRPr sz="34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imagen 2" descr="Marcador de posición vacío para agregar una imagen. Haga clic en el marcador de posición y seleccione la imagen que desee agregar."/>
          <p:cNvSpPr>
            <a:spLocks noGrp="1"/>
          </p:cNvSpPr>
          <p:nvPr>
            <p:ph type="pic" idx="1"/>
          </p:nvPr>
        </p:nvSpPr>
        <p:spPr>
          <a:xfrm>
            <a:off x="0" y="0"/>
            <a:ext cx="7315200" cy="6858000"/>
          </a:xfrm>
          <a:solidFill>
            <a:schemeClr val="bg2">
              <a:lumMod val="90000"/>
            </a:schemeClr>
          </a:solidFill>
        </p:spPr>
        <p:txBody>
          <a:bodyPr rtlCol="0"/>
          <a:lstStyle>
            <a:lvl1pPr marL="0" indent="0" algn="ctr" rtl="0">
              <a:buNone/>
              <a:defRPr sz="3200">
                <a:solidFill>
                  <a:schemeClr val="tx2"/>
                </a:solidFill>
              </a:defRPr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es-ES" noProof="0"/>
              <a:t>Haga clic en el icono para agregar una imagen</a:t>
            </a:r>
            <a:endParaRPr lang="es-ES" noProof="0" dirty="0"/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 hasCustomPrompt="1"/>
          </p:nvPr>
        </p:nvSpPr>
        <p:spPr>
          <a:xfrm>
            <a:off x="7923214" y="4355592"/>
            <a:ext cx="3200400" cy="1644614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/>
            <a:r>
              <a:rPr lang="es-ES" dirty="0"/>
              <a:t>Haga clic para modificar el estilo de texto del patrón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0656819-A0D8-45F4-8E83-D3D1972C37B4}" type="datetime1">
              <a:rPr lang="es-ES" noProof="0" smtClean="0"/>
              <a:pPr/>
              <a:t>28/04/2020</a:t>
            </a:fld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texto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71D49B8-E199-45CC-A8F5-6A2B0314B9AB}" type="datetime1">
              <a:rPr lang="es-ES" noProof="0" smtClean="0"/>
              <a:pPr/>
              <a:t>28/04/2020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 rtlCol="0"/>
          <a:lstStyle/>
          <a:p>
            <a:pPr rtl="0"/>
            <a:r>
              <a:rPr lang="es-ES" noProof="0"/>
              <a:t>Haga clic para modificar el estilo de título del patrón</a:t>
            </a:r>
            <a:endParaRPr lang="es-ES" noProof="0" dirty="0"/>
          </a:p>
        </p:txBody>
      </p:sp>
      <p:sp>
        <p:nvSpPr>
          <p:cNvPr id="3" name="Marcador de posición de texto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274638"/>
            <a:ext cx="7734300" cy="5897562"/>
          </a:xfrm>
        </p:spPr>
        <p:txBody>
          <a:bodyPr vert="eaVert" rtlCol="0"/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C70316C-7339-47D5-A72D-B5FEBF651BAE}" type="datetime1">
              <a:rPr lang="es-ES" noProof="0" smtClean="0"/>
              <a:pPr/>
              <a:t>28/04/2020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 lang="es-ES" noProof="0" smtClean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17" name="bk object 17"/>
          <p:cNvSpPr/>
          <p:nvPr/>
        </p:nvSpPr>
        <p:spPr>
          <a:xfrm>
            <a:off x="5039361" y="332232"/>
            <a:ext cx="2113279" cy="14554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00"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4/28/2020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200584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4/28/2020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132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 bwMode="ltGray">
          <a:xfrm>
            <a:off x="1587" y="6583680"/>
            <a:ext cx="12188826" cy="27432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rt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ES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8" name="Rectángulo 7"/>
          <p:cNvSpPr/>
          <p:nvPr/>
        </p:nvSpPr>
        <p:spPr bwMode="white">
          <a:xfrm>
            <a:off x="1587" y="6583680"/>
            <a:ext cx="12188826" cy="457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2" name="Marcador de posición de título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  <p:sp>
        <p:nvSpPr>
          <p:cNvPr id="3" name="Marcador de posición de texto 2"/>
          <p:cNvSpPr>
            <a:spLocks noGrp="1"/>
          </p:cNvSpPr>
          <p:nvPr>
            <p:ph type="body" idx="1"/>
          </p:nvPr>
        </p:nvSpPr>
        <p:spPr>
          <a:xfrm>
            <a:off x="1341120" y="1901952"/>
            <a:ext cx="9509760" cy="4127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  <a:p>
            <a:pPr lvl="5" rtl="0"/>
            <a:r>
              <a:rPr lang="es-ES" noProof="0" dirty="0"/>
              <a:t>Sexto</a:t>
            </a:r>
          </a:p>
          <a:p>
            <a:pPr lvl="6" rtl="0"/>
            <a:r>
              <a:rPr lang="es-ES" noProof="0" dirty="0"/>
              <a:t>Séptimo</a:t>
            </a:r>
          </a:p>
          <a:p>
            <a:pPr lvl="7" rtl="0"/>
            <a:r>
              <a:rPr lang="es-ES" noProof="0" dirty="0"/>
              <a:t>Octavo</a:t>
            </a:r>
          </a:p>
          <a:p>
            <a:pPr lvl="8" rtl="0"/>
            <a:r>
              <a:rPr lang="es-ES" noProof="0" dirty="0"/>
              <a:t>Noveno</a:t>
            </a:r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3"/>
          </p:nvPr>
        </p:nvSpPr>
        <p:spPr>
          <a:xfrm>
            <a:off x="1341120" y="6601968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 cap="all" baseline="0">
                <a:solidFill>
                  <a:schemeClr val="bg2"/>
                </a:solidFill>
              </a:defRPr>
            </a:lvl1pPr>
          </a:lstStyle>
          <a:p>
            <a:pPr rtl="0"/>
            <a:endParaRPr lang="es-ES" noProof="0" dirty="0"/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100">
                <a:solidFill>
                  <a:schemeClr val="bg2"/>
                </a:solidFill>
              </a:defRPr>
            </a:lvl1pPr>
          </a:lstStyle>
          <a:p>
            <a:fld id="{1BF007B6-9730-4033-A42D-4C043E1BEACE}" type="datetime1">
              <a:rPr lang="es-ES" noProof="0" smtClean="0"/>
              <a:pPr/>
              <a:t>28/04/2020</a:t>
            </a:fld>
            <a:endParaRPr lang="es-ES" noProof="0" dirty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10210800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100">
                <a:solidFill>
                  <a:schemeClr val="bg2"/>
                </a:solidFill>
              </a:defRPr>
            </a:lvl1pPr>
          </a:lstStyle>
          <a:p>
            <a:fld id="{CA8D9AD5-F248-4919-864A-CFD76CC027D6}" type="slidenum">
              <a:rPr lang="es-ES" noProof="0" smtClean="0"/>
              <a:pPr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2" r:id="rId4"/>
    <p:sldLayoutId id="2147483661" r:id="rId5"/>
    <p:sldLayoutId id="2147483653" r:id="rId6"/>
    <p:sldLayoutId id="2147483654" r:id="rId7"/>
    <p:sldLayoutId id="2147483664" r:id="rId8"/>
    <p:sldLayoutId id="2147483656" r:id="rId9"/>
    <p:sldLayoutId id="2147483663" r:id="rId10"/>
    <p:sldLayoutId id="2147483657" r:id="rId11"/>
    <p:sldLayoutId id="2147483658" r:id="rId12"/>
    <p:sldLayoutId id="2147483659" r:id="rId13"/>
    <p:sldLayoutId id="2147483665" r:id="rId14"/>
    <p:sldLayoutId id="2147483666" r:id="rId1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2"/>
        </a:buClr>
        <a:buSzPct val="80000"/>
        <a:buFont typeface="Wingdings" pitchFamily="2" charset="2"/>
        <a:buChar char="§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SzPct val="80000"/>
        <a:buFont typeface="Wingdings" pitchFamily="2" charset="2"/>
        <a:buChar char="§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60">
          <p15:clr>
            <a:srgbClr val="F26B43"/>
          </p15:clr>
        </p15:guide>
        <p15:guide id="2" pos="40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eprints.ucm.es/tfg.html" TargetMode="Externa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www.google.com/search?q=procesos+estocasticos&amp;oq=proces&amp;aqs=chrome.0.69i59j69i57j46j0l2j69i60l3.1655j0j7&amp;sourceid=chrome&amp;ie=UTF-8" TargetMode="Externa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eprints.ucm.es/56579/1/1138431243-365602_DAVID_GARC%C3%8DA_FERN%C3%81NDEZ_Dise%C3%B1o_e_implementaci%C3%B3n_de_actualizaciones_Over_The_Air__OTA__para_redes_de_sensores_inal%C3%A1mbricas_3940_2110280034.pdf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deley.com/library/" TargetMode="External"/><Relationship Id="rId2" Type="http://schemas.openxmlformats.org/officeDocument/2006/relationships/hyperlink" Target="https://www.youtube.com/watch?v=mLkO-aYzvx8&amp;feature=youtu.be" TargetMode="Externa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77921" y="2743200"/>
            <a:ext cx="8305800" cy="21852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endParaRPr lang="en-US" sz="3400" b="1" dirty="0"/>
          </a:p>
          <a:p>
            <a:pPr algn="ctr"/>
            <a:r>
              <a:rPr lang="es-ES" sz="3600" dirty="0"/>
              <a:t>Aspectos formales para la presentación de un trabajo académico</a:t>
            </a:r>
            <a:br>
              <a:rPr lang="es-ES" sz="3600" b="1" dirty="0"/>
            </a:br>
            <a:endParaRPr lang="es-ES" sz="3600" dirty="0"/>
          </a:p>
        </p:txBody>
      </p:sp>
      <p:sp>
        <p:nvSpPr>
          <p:cNvPr id="3" name="object 3"/>
          <p:cNvSpPr txBox="1"/>
          <p:nvPr/>
        </p:nvSpPr>
        <p:spPr>
          <a:xfrm>
            <a:off x="1752600" y="6019800"/>
            <a:ext cx="8604042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38760" algn="r"/>
            <a:r>
              <a:rPr lang="es-ES" b="1" spc="-5" dirty="0">
                <a:latin typeface="Calibri"/>
                <a:cs typeface="Calibri"/>
              </a:rPr>
              <a:t>Bibliotecas de Ciencias</a:t>
            </a:r>
            <a:endParaRPr lang="es-ES" dirty="0">
              <a:latin typeface="Calibri"/>
              <a:cs typeface="Calibri"/>
            </a:endParaRPr>
          </a:p>
          <a:p>
            <a:pPr marL="12700" marR="5080" indent="238760" algn="r"/>
            <a:r>
              <a:rPr lang="es-ES" b="1" dirty="0">
                <a:latin typeface="Calibri"/>
                <a:cs typeface="Calibri"/>
              </a:rPr>
              <a:t>Universidad Complutense de Madrid</a:t>
            </a:r>
            <a:endParaRPr dirty="0">
              <a:latin typeface="Calibri"/>
              <a:cs typeface="Calibri"/>
            </a:endParaRPr>
          </a:p>
        </p:txBody>
      </p:sp>
      <p:sp>
        <p:nvSpPr>
          <p:cNvPr id="4" name="7 CuadroTexto"/>
          <p:cNvSpPr txBox="1"/>
          <p:nvPr/>
        </p:nvSpPr>
        <p:spPr>
          <a:xfrm>
            <a:off x="2438400" y="4682699"/>
            <a:ext cx="7696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2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390" y="5963471"/>
            <a:ext cx="2057399" cy="555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3002281" y="1558290"/>
            <a:ext cx="5998463" cy="1272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94564" y="878160"/>
            <a:ext cx="9448800" cy="5791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" name="CuadroTexto 9"/>
          <p:cNvSpPr txBox="1"/>
          <p:nvPr/>
        </p:nvSpPr>
        <p:spPr>
          <a:xfrm>
            <a:off x="5311036" y="6559216"/>
            <a:ext cx="54864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>
                <a:solidFill>
                  <a:schemeClr val="bg1"/>
                </a:solidFill>
              </a:rPr>
              <a:t>Bibliotecas de Ciencias. Universidad Complutense de Madrid</a:t>
            </a:r>
          </a:p>
          <a:p>
            <a:endParaRPr lang="es-ES" dirty="0"/>
          </a:p>
        </p:txBody>
      </p:sp>
      <p:pic>
        <p:nvPicPr>
          <p:cNvPr id="8" name="Picture 2" descr="C:\Users\aalmarza\Downloads\BiblioCiencias\Carteles\Definitivos\Cartel Portal BiblioCiencias (para web) con QR y UR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1" y="1333499"/>
            <a:ext cx="8398933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ject 2">
            <a:extLst>
              <a:ext uri="{FF2B5EF4-FFF2-40B4-BE49-F238E27FC236}">
                <a16:creationId xmlns:a16="http://schemas.microsoft.com/office/drawing/2014/main" id="{1E04C6B0-A0A7-4E7F-9548-02BCF6F2BF1B}"/>
              </a:ext>
            </a:extLst>
          </p:cNvPr>
          <p:cNvSpPr txBox="1"/>
          <p:nvPr/>
        </p:nvSpPr>
        <p:spPr>
          <a:xfrm>
            <a:off x="2567607" y="2852936"/>
            <a:ext cx="7716113" cy="21852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endParaRPr lang="en-US" sz="3400" b="1" dirty="0"/>
          </a:p>
          <a:p>
            <a:pPr algn="ctr"/>
            <a:r>
              <a:rPr lang="es-ES" sz="3600" dirty="0">
                <a:solidFill>
                  <a:schemeClr val="bg1"/>
                </a:solidFill>
              </a:rPr>
              <a:t>Aspectos formales para la presentación de un trabajo académico</a:t>
            </a:r>
            <a:br>
              <a:rPr lang="es-ES" sz="3600" b="1" dirty="0"/>
            </a:br>
            <a:endParaRPr lang="es-ES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5F0FF6-7B28-4D25-9D71-565C26844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Qué vamos a ver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C5672A8-40C9-4A4C-B8C5-70AC142B97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1119" y="1901952"/>
            <a:ext cx="4826889" cy="4335360"/>
          </a:xfrm>
        </p:spPr>
        <p:txBody>
          <a:bodyPr>
            <a:normAutofit/>
          </a:bodyPr>
          <a:lstStyle/>
          <a:p>
            <a:r>
              <a:rPr lang="es-ES" sz="2400" dirty="0"/>
              <a:t>Normativa</a:t>
            </a:r>
          </a:p>
          <a:p>
            <a:r>
              <a:rPr lang="es-ES" sz="2400" dirty="0"/>
              <a:t>Características del TFG/TFM</a:t>
            </a:r>
          </a:p>
          <a:p>
            <a:r>
              <a:rPr lang="es-ES" sz="2400" dirty="0"/>
              <a:t>Estructura</a:t>
            </a:r>
          </a:p>
          <a:p>
            <a:pPr lvl="1"/>
            <a:r>
              <a:rPr lang="es-ES" sz="2200" dirty="0"/>
              <a:t>Portada</a:t>
            </a:r>
          </a:p>
          <a:p>
            <a:pPr lvl="1"/>
            <a:r>
              <a:rPr lang="es-ES" sz="2200" dirty="0"/>
              <a:t>Resumen y palabras-clave</a:t>
            </a:r>
          </a:p>
          <a:p>
            <a:pPr lvl="1"/>
            <a:r>
              <a:rPr lang="es-ES" sz="2200" dirty="0"/>
              <a:t>Índice</a:t>
            </a:r>
          </a:p>
          <a:p>
            <a:pPr lvl="1"/>
            <a:r>
              <a:rPr lang="es-ES" sz="2200" dirty="0"/>
              <a:t>Cuerpo del Trabajo : IMRYD</a:t>
            </a:r>
          </a:p>
          <a:p>
            <a:pPr lvl="1"/>
            <a:r>
              <a:rPr lang="es-ES" sz="2200" dirty="0"/>
              <a:t>Bibliografía</a:t>
            </a:r>
          </a:p>
          <a:p>
            <a:pPr lvl="1"/>
            <a:r>
              <a:rPr lang="es-ES" sz="2200" dirty="0"/>
              <a:t>Anexos</a:t>
            </a:r>
          </a:p>
          <a:p>
            <a:endParaRPr lang="es-ES" sz="2400" dirty="0"/>
          </a:p>
          <a:p>
            <a:endParaRPr lang="es-ES" sz="2400" dirty="0"/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01BE7C90-9617-4799-87CE-C0B14D7FFBF9}"/>
              </a:ext>
            </a:extLst>
          </p:cNvPr>
          <p:cNvSpPr txBox="1">
            <a:spLocks/>
          </p:cNvSpPr>
          <p:nvPr/>
        </p:nvSpPr>
        <p:spPr>
          <a:xfrm>
            <a:off x="6810375" y="1933975"/>
            <a:ext cx="4470201" cy="42313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s-ES" sz="2400" dirty="0"/>
          </a:p>
        </p:txBody>
      </p:sp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776FCF30-9282-445C-9024-0A96086AB7E6}"/>
              </a:ext>
            </a:extLst>
          </p:cNvPr>
          <p:cNvSpPr txBox="1">
            <a:spLocks/>
          </p:cNvSpPr>
          <p:nvPr/>
        </p:nvSpPr>
        <p:spPr>
          <a:xfrm>
            <a:off x="6810375" y="1901952"/>
            <a:ext cx="4826889" cy="4335360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5100" dirty="0"/>
              <a:t>Aspectos formales</a:t>
            </a:r>
            <a:r>
              <a:rPr lang="es-ES" sz="4200" dirty="0"/>
              <a:t>:</a:t>
            </a:r>
          </a:p>
          <a:p>
            <a:pPr lvl="1"/>
            <a:r>
              <a:rPr lang="es-ES" sz="4200" dirty="0"/>
              <a:t>Tipos de letra y usos del formato</a:t>
            </a:r>
          </a:p>
          <a:p>
            <a:pPr lvl="1"/>
            <a:r>
              <a:rPr lang="es-ES" sz="4200" dirty="0"/>
              <a:t>Paginado: Numeración y encabezado</a:t>
            </a:r>
          </a:p>
          <a:p>
            <a:pPr lvl="1"/>
            <a:r>
              <a:rPr lang="es-ES" sz="4200" dirty="0"/>
              <a:t>Recomendaciones de redacción</a:t>
            </a:r>
          </a:p>
          <a:p>
            <a:r>
              <a:rPr lang="es-ES" sz="5100" dirty="0"/>
              <a:t>Cómo citar: Derechos de autor y plagio</a:t>
            </a:r>
          </a:p>
          <a:p>
            <a:r>
              <a:rPr lang="es-ES" sz="5100" dirty="0"/>
              <a:t>Cómo incluir la bibliografía: estilos de citas</a:t>
            </a:r>
          </a:p>
          <a:p>
            <a:r>
              <a:rPr lang="es-ES" sz="5100" dirty="0"/>
              <a:t>Recomendaciones para la defensa</a:t>
            </a:r>
          </a:p>
          <a:p>
            <a:r>
              <a:rPr lang="es-ES" sz="5100" dirty="0"/>
              <a:t>A quién acudir</a:t>
            </a:r>
          </a:p>
          <a:p>
            <a:r>
              <a:rPr lang="es-ES" sz="5100" dirty="0"/>
              <a:t>Ejemplo práctico</a:t>
            </a:r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</p:txBody>
      </p:sp>
    </p:spTree>
    <p:extLst>
      <p:ext uri="{BB962C8B-B14F-4D97-AF65-F5344CB8AC3E}">
        <p14:creationId xmlns:p14="http://schemas.microsoft.com/office/powerpoint/2010/main" val="256403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B220CB-0A82-42B8-8ABA-F04C22C06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0412" y="1495329"/>
            <a:ext cx="3200400" cy="1990725"/>
          </a:xfrm>
        </p:spPr>
        <p:txBody>
          <a:bodyPr anchor="b">
            <a:normAutofit/>
          </a:bodyPr>
          <a:lstStyle/>
          <a:p>
            <a:r>
              <a:rPr lang="es-ES" dirty="0"/>
              <a:t>Un trabajo académico no es un trabajo de clase	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C6D9374-8FC4-40D4-8B07-6F4A046809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0412" y="4367308"/>
            <a:ext cx="3200400" cy="162201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s-ES" sz="2400" dirty="0"/>
              <a:t>¿Dónde ver ejemplos? </a:t>
            </a:r>
          </a:p>
          <a:p>
            <a:pPr marL="45720" indent="0">
              <a:buNone/>
            </a:pPr>
            <a:r>
              <a:rPr lang="es-ES" sz="2400" dirty="0" err="1">
                <a:hlinkClick r:id="rId2"/>
              </a:rPr>
              <a:t>Eprints</a:t>
            </a:r>
            <a:r>
              <a:rPr lang="es-ES" sz="2400" dirty="0">
                <a:hlinkClick r:id="rId2"/>
              </a:rPr>
              <a:t> Complutense</a:t>
            </a:r>
            <a:r>
              <a:rPr lang="es-ES" sz="2400" dirty="0"/>
              <a:t>: Trabajos de Fin de Grado y de Máster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2452143-217A-483B-A8F4-1BE8774E2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2892" y="960501"/>
            <a:ext cx="6370320" cy="49369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90999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1C4D38-586D-4492-868C-3F5CD1770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23214" y="2362200"/>
            <a:ext cx="3200400" cy="1993392"/>
          </a:xfrm>
        </p:spPr>
        <p:txBody>
          <a:bodyPr anchor="b">
            <a:normAutofit/>
          </a:bodyPr>
          <a:lstStyle/>
          <a:p>
            <a:r>
              <a:rPr lang="es-ES" dirty="0"/>
              <a:t>Normativa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2891606-1917-4ACB-84A9-BC091662C2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07008"/>
            <a:ext cx="7315200" cy="4443983"/>
          </a:xfrm>
          <a:prstGeom prst="rect">
            <a:avLst/>
          </a:prstGeom>
          <a:noFill/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36C2C04-C7D7-44EC-82D3-D37DE26424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923214" y="4355592"/>
            <a:ext cx="3200400" cy="1644614"/>
          </a:xfrm>
        </p:spPr>
        <p:txBody>
          <a:bodyPr>
            <a:normAutofit/>
          </a:bodyPr>
          <a:lstStyle/>
          <a:p>
            <a:r>
              <a:rPr lang="es-ES" sz="2000" dirty="0"/>
              <a:t>Generalmente cada Facultad tiene una normativa de sus TFG/TFM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731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AD54AD-ABD4-4763-8FD4-3CEA65E0C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0412" y="2362200"/>
            <a:ext cx="3200400" cy="1990725"/>
          </a:xfrm>
        </p:spPr>
        <p:txBody>
          <a:bodyPr anchor="b">
            <a:normAutofit/>
          </a:bodyPr>
          <a:lstStyle/>
          <a:p>
            <a:r>
              <a:rPr lang="es-ES" dirty="0"/>
              <a:t>Ejemplo de normativa: Facultad de informática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5FE97CC5-5CD1-4C22-ADB7-BB106A163F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0412" y="4367308"/>
            <a:ext cx="3200400" cy="1622012"/>
          </a:xfrm>
        </p:spPr>
        <p:txBody>
          <a:bodyPr/>
          <a:lstStyle/>
          <a:p>
            <a:endParaRPr lang="en-U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9D4AF9B-6609-408F-9583-FF64B13F21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3872" y="77112"/>
            <a:ext cx="7011010" cy="6520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15528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5BD85C-94D8-40F9-A04B-287C0D2E2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Ejemplo de normativa: Facultad de Matemáticas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907DB63-B7D0-47CC-80DF-869CC4ABA8F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6B2083A-6AFF-4778-84A2-68F16AE157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011FE23-E504-42A3-9CCB-FC339FAA67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8531" y="899572"/>
            <a:ext cx="8703469" cy="5089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66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836205-40C2-4334-A11E-63293E846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Estructura del TFG/TFM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573ACFE-04D7-4389-885B-905ADF459D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1845845"/>
            <a:ext cx="9723432" cy="4544795"/>
          </a:xfrm>
        </p:spPr>
        <p:txBody>
          <a:bodyPr>
            <a:normAutofit fontScale="85000" lnSpcReduction="20000"/>
          </a:bodyPr>
          <a:lstStyle/>
          <a:p>
            <a:r>
              <a:rPr lang="es-ES" sz="2800" dirty="0"/>
              <a:t>Cubierta o portada exterior o</a:t>
            </a:r>
          </a:p>
          <a:p>
            <a:r>
              <a:rPr lang="es-ES" sz="2800" dirty="0"/>
              <a:t>Resumen y palabras clave</a:t>
            </a:r>
          </a:p>
          <a:p>
            <a:r>
              <a:rPr lang="es-ES" sz="2800" dirty="0"/>
              <a:t>Portada interior y dedicatoria </a:t>
            </a:r>
            <a:br>
              <a:rPr lang="es-ES" sz="2800" dirty="0"/>
            </a:br>
            <a:r>
              <a:rPr lang="es-ES" sz="2800" dirty="0"/>
              <a:t>(si hay)</a:t>
            </a:r>
          </a:p>
          <a:p>
            <a:r>
              <a:rPr lang="es-ES" sz="2800" dirty="0"/>
              <a:t>Índice</a:t>
            </a:r>
          </a:p>
          <a:p>
            <a:r>
              <a:rPr lang="es-ES" sz="2800" dirty="0"/>
              <a:t>Contenido</a:t>
            </a:r>
          </a:p>
          <a:p>
            <a:pPr lvl="1"/>
            <a:r>
              <a:rPr lang="es-ES" sz="2400" dirty="0"/>
              <a:t>Introducción</a:t>
            </a:r>
          </a:p>
          <a:p>
            <a:pPr lvl="1"/>
            <a:r>
              <a:rPr lang="es-ES" sz="2400" dirty="0"/>
              <a:t>Desarrollo</a:t>
            </a:r>
          </a:p>
          <a:p>
            <a:pPr lvl="1"/>
            <a:r>
              <a:rPr lang="es-ES" sz="2400" dirty="0"/>
              <a:t>Conclusiones</a:t>
            </a:r>
          </a:p>
          <a:p>
            <a:r>
              <a:rPr lang="es-ES" sz="2800" dirty="0"/>
              <a:t>Bibliografía</a:t>
            </a:r>
          </a:p>
          <a:p>
            <a:r>
              <a:rPr lang="es-ES" sz="2800" dirty="0"/>
              <a:t>Anexos</a:t>
            </a:r>
          </a:p>
          <a:p>
            <a:pPr lvl="1"/>
            <a:endParaRPr lang="es-ES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8816976-4791-4ECC-A39D-932ED46F76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2250" y="2492896"/>
            <a:ext cx="5941273" cy="3462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3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F04254-3BD6-453B-9F9A-0A26D77E0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1233424"/>
          </a:xfrm>
        </p:spPr>
        <p:txBody>
          <a:bodyPr anchor="b">
            <a:normAutofit/>
          </a:bodyPr>
          <a:lstStyle/>
          <a:p>
            <a:r>
              <a:rPr lang="es-ES" dirty="0"/>
              <a:t>Portada / Cubierta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B491ADD-D5E0-48E6-8F89-5E8E2B4970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6425" y="1678708"/>
            <a:ext cx="3376381" cy="4932574"/>
          </a:xfrm>
          <a:prstGeom prst="rect">
            <a:avLst/>
          </a:prstGeom>
        </p:spPr>
      </p:pic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id="{0ECD2B34-0410-41BB-86F5-C3E78FF8CF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35360" y="2096054"/>
            <a:ext cx="4572000" cy="4123944"/>
          </a:xfrm>
        </p:spPr>
        <p:txBody>
          <a:bodyPr/>
          <a:lstStyle/>
          <a:p>
            <a:r>
              <a:rPr lang="es-ES" dirty="0"/>
              <a:t>Seguir las normativas de la Facultad</a:t>
            </a:r>
          </a:p>
          <a:p>
            <a:r>
              <a:rPr lang="es-ES" dirty="0"/>
              <a:t>No introducir imágenes salvo que estén autorizada</a:t>
            </a:r>
          </a:p>
          <a:p>
            <a:r>
              <a:rPr lang="es-ES" dirty="0"/>
              <a:t>Indicar la autoría y la afiliación (Universidad y Facultad)</a:t>
            </a:r>
          </a:p>
          <a:p>
            <a:r>
              <a:rPr lang="es-ES" dirty="0"/>
              <a:t>Fecha</a:t>
            </a:r>
          </a:p>
          <a:p>
            <a:r>
              <a:rPr lang="es-ES" dirty="0"/>
              <a:t>Escudo o logo de la Universidad / Facultad</a:t>
            </a:r>
          </a:p>
        </p:txBody>
      </p:sp>
      <p:pic>
        <p:nvPicPr>
          <p:cNvPr id="8" name="Marcador de contenido 3">
            <a:extLst>
              <a:ext uri="{FF2B5EF4-FFF2-40B4-BE49-F238E27FC236}">
                <a16:creationId xmlns:a16="http://schemas.microsoft.com/office/drawing/2014/main" id="{43C6EFEF-3652-4F9A-A1AD-59F577A254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616137" y="1700784"/>
            <a:ext cx="3296666" cy="4934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12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000E0E-1FEF-48EF-86BD-1848CDB7E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Resumen / </a:t>
            </a:r>
            <a:r>
              <a:rPr lang="es-ES" dirty="0" err="1"/>
              <a:t>Abstract</a:t>
            </a:r>
            <a:endParaRPr lang="es-ES" dirty="0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5879FEC0-F5F6-4E28-B1CC-5987BA07D1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41120" y="1730897"/>
            <a:ext cx="4306608" cy="443711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E7BC59E-F88F-4CE4-9C9A-4AB37418CD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4271" y="1730897"/>
            <a:ext cx="4306609" cy="4437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0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E2E63B-9D7D-45E3-B40D-AD08A237D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424" y="1405905"/>
            <a:ext cx="3200400" cy="1990725"/>
          </a:xfrm>
        </p:spPr>
        <p:txBody>
          <a:bodyPr anchor="b">
            <a:normAutofit/>
          </a:bodyPr>
          <a:lstStyle/>
          <a:p>
            <a:r>
              <a:rPr lang="es-ES" sz="3100" dirty="0"/>
              <a:t>Recomendaciones para el resumen	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BEDF3739-45BE-4A20-859B-E131037C39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0412" y="4367308"/>
            <a:ext cx="3200400" cy="1622012"/>
          </a:xfrm>
        </p:spPr>
        <p:txBody>
          <a:bodyPr/>
          <a:lstStyle/>
          <a:p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D7E6CDC-8A5B-469B-8E36-AD67ACF7D0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2892" y="685800"/>
            <a:ext cx="6370320" cy="5486400"/>
          </a:xfrm>
        </p:spPr>
        <p:txBody>
          <a:bodyPr>
            <a:normAutofit/>
          </a:bodyPr>
          <a:lstStyle/>
          <a:p>
            <a:r>
              <a:rPr lang="es-ES" dirty="0"/>
              <a:t>El objetivo no es resumir el artículo, sino informar de su contenido para que  un investigador sepa si es pertinente su lectura o no según sus intereses de investigación</a:t>
            </a:r>
          </a:p>
          <a:p>
            <a:r>
              <a:rPr lang="es-ES" dirty="0"/>
              <a:t>La primera frase debe ser un resumen del resumen</a:t>
            </a:r>
          </a:p>
          <a:p>
            <a:r>
              <a:rPr lang="es-ES" dirty="0"/>
              <a:t>Lo ideal es que no sobrepase las 400 palabras </a:t>
            </a:r>
          </a:p>
          <a:p>
            <a:r>
              <a:rPr lang="es-ES" dirty="0"/>
              <a:t>Redactarlo en un único párrafo</a:t>
            </a:r>
          </a:p>
          <a:p>
            <a:r>
              <a:rPr lang="es-ES" dirty="0"/>
              <a:t>Errores frecuentes: </a:t>
            </a:r>
          </a:p>
          <a:p>
            <a:pPr lvl="1"/>
            <a:r>
              <a:rPr lang="es-ES" sz="2000" dirty="0"/>
              <a:t>Empezar por “Este trabajo trata sobre...”</a:t>
            </a:r>
          </a:p>
          <a:p>
            <a:pPr lvl="1"/>
            <a:r>
              <a:rPr lang="es-ES" sz="2000" dirty="0"/>
              <a:t>No utilizar abreviaturas, ni citas </a:t>
            </a:r>
          </a:p>
          <a:p>
            <a:pPr lvl="1"/>
            <a:r>
              <a:rPr lang="es-ES" sz="2000" dirty="0"/>
              <a:t>Intentar resumir el contenido del trabajo en vez de informar sobre su contenido</a:t>
            </a:r>
          </a:p>
          <a:p>
            <a:pPr lvl="1"/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336408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6A4C0D-DFC7-493E-968E-41707FA2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6318" y="514746"/>
            <a:ext cx="3200400" cy="1993392"/>
          </a:xfrm>
        </p:spPr>
        <p:txBody>
          <a:bodyPr anchor="b">
            <a:normAutofit/>
          </a:bodyPr>
          <a:lstStyle/>
          <a:p>
            <a:r>
              <a:rPr lang="es-ES" dirty="0"/>
              <a:t>Palabras-clave / </a:t>
            </a:r>
            <a:r>
              <a:rPr lang="es-ES" dirty="0" err="1"/>
              <a:t>Keywords</a:t>
            </a:r>
            <a:endParaRPr lang="es-ES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4CA2E47-0C38-4E92-A603-D35F752245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470" y="0"/>
            <a:ext cx="6652259" cy="6858000"/>
          </a:xfrm>
          <a:prstGeom prst="rect">
            <a:avLst/>
          </a:prstGeom>
          <a:noFill/>
        </p:spPr>
      </p:pic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id="{333B0B5B-6139-43B3-8D36-E2C92FF846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52184" y="2852936"/>
            <a:ext cx="3371430" cy="3147270"/>
          </a:xfrm>
        </p:spPr>
        <p:txBody>
          <a:bodyPr>
            <a:normAutofit lnSpcReduction="10000"/>
          </a:bodyPr>
          <a:lstStyle/>
          <a:p>
            <a:r>
              <a:rPr lang="es-ES" sz="2000" dirty="0"/>
              <a:t>Son las materias sobre las que trata el trabajo</a:t>
            </a:r>
          </a:p>
          <a:p>
            <a:r>
              <a:rPr lang="es-ES" sz="2000" dirty="0"/>
              <a:t>Sirven para recuperar el trabajo</a:t>
            </a:r>
          </a:p>
          <a:p>
            <a:r>
              <a:rPr lang="es-ES" sz="2000" dirty="0"/>
              <a:t>Piensa en qué términos podrían utilizarse al hacer una búsqueda</a:t>
            </a:r>
          </a:p>
          <a:p>
            <a:r>
              <a:rPr lang="es-ES" sz="2000" dirty="0"/>
              <a:t>Se sitúan justo tras el Resumen / </a:t>
            </a:r>
            <a:r>
              <a:rPr lang="es-ES" sz="2000" dirty="0" err="1"/>
              <a:t>Abstract</a:t>
            </a:r>
            <a:endParaRPr lang="es-ES" sz="2000" dirty="0"/>
          </a:p>
          <a:p>
            <a:r>
              <a:rPr lang="es-ES" sz="2000" dirty="0"/>
              <a:t>Se ordenan alfabéticamente</a:t>
            </a:r>
          </a:p>
        </p:txBody>
      </p:sp>
    </p:spTree>
    <p:extLst>
      <p:ext uri="{BB962C8B-B14F-4D97-AF65-F5344CB8AC3E}">
        <p14:creationId xmlns:p14="http://schemas.microsoft.com/office/powerpoint/2010/main" val="57869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444EC9-1091-4C2E-8536-E4D473F04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0412" y="2362200"/>
            <a:ext cx="3200400" cy="1990725"/>
          </a:xfrm>
        </p:spPr>
        <p:txBody>
          <a:bodyPr anchor="b">
            <a:normAutofit/>
          </a:bodyPr>
          <a:lstStyle/>
          <a:p>
            <a:r>
              <a:rPr lang="es-ES" dirty="0"/>
              <a:t>Índice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4390029-1A9D-489E-9657-EDE6AC9561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0412" y="4367308"/>
            <a:ext cx="3200400" cy="1622012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AEA89DDD-36A7-4527-87B4-26B2E79940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87148" y="685800"/>
            <a:ext cx="5321807" cy="5486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6770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AF44A9-F201-4523-8AF8-BF89F42BF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0412" y="2362200"/>
            <a:ext cx="3200400" cy="1990725"/>
          </a:xfrm>
        </p:spPr>
        <p:txBody>
          <a:bodyPr anchor="b">
            <a:normAutofit fontScale="90000"/>
          </a:bodyPr>
          <a:lstStyle/>
          <a:p>
            <a:r>
              <a:rPr lang="es-ES" dirty="0"/>
              <a:t>Cuerpo del trabajo. Recomendaciones para la redacción de un trabajo académico: IMRYD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596B6428-B3D8-4249-ADB9-E683B5FA9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0412" y="4367308"/>
            <a:ext cx="3200400" cy="1622012"/>
          </a:xfrm>
        </p:spPr>
        <p:txBody>
          <a:bodyPr/>
          <a:lstStyle/>
          <a:p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8EF49C1-B619-439D-8C27-F9F4FF1A8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2892" y="685800"/>
            <a:ext cx="6370320" cy="5486400"/>
          </a:xfrm>
        </p:spPr>
        <p:txBody>
          <a:bodyPr>
            <a:normAutofit/>
          </a:bodyPr>
          <a:lstStyle/>
          <a:p>
            <a:endParaRPr lang="es-ES" dirty="0"/>
          </a:p>
          <a:p>
            <a:pPr marL="45720" indent="0">
              <a:buNone/>
            </a:pPr>
            <a:r>
              <a:rPr lang="es-ES" dirty="0"/>
              <a:t>Posibles apartados:</a:t>
            </a:r>
          </a:p>
          <a:p>
            <a:r>
              <a:rPr lang="es-ES" b="1" dirty="0"/>
              <a:t>Introducción</a:t>
            </a:r>
            <a:r>
              <a:rPr lang="es-ES" dirty="0"/>
              <a:t> y objetivos</a:t>
            </a:r>
          </a:p>
          <a:p>
            <a:r>
              <a:rPr lang="es-ES" b="1" dirty="0"/>
              <a:t>Método</a:t>
            </a:r>
            <a:r>
              <a:rPr lang="es-ES" dirty="0"/>
              <a:t> y materiales: Estado de la cuestión, análisis de situación…</a:t>
            </a:r>
          </a:p>
          <a:p>
            <a:r>
              <a:rPr lang="es-ES" b="1" dirty="0"/>
              <a:t>Resultados</a:t>
            </a:r>
            <a:r>
              <a:rPr lang="es-ES" dirty="0"/>
              <a:t> obtenidos tras el análisis o los estudios experimentales o simulaciones</a:t>
            </a:r>
          </a:p>
          <a:p>
            <a:r>
              <a:rPr lang="es-ES" b="1" dirty="0"/>
              <a:t>Discusión</a:t>
            </a:r>
            <a:r>
              <a:rPr lang="es-ES" dirty="0"/>
              <a:t>: Se compara los resultados obtenidos  con otros previos y contextualiza su importancia. Finaliza con las conclusiones</a:t>
            </a:r>
          </a:p>
        </p:txBody>
      </p:sp>
    </p:spTree>
    <p:extLst>
      <p:ext uri="{BB962C8B-B14F-4D97-AF65-F5344CB8AC3E}">
        <p14:creationId xmlns:p14="http://schemas.microsoft.com/office/powerpoint/2010/main" val="403740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85819F-3F82-4457-8599-341A44021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1233424"/>
          </a:xfrm>
        </p:spPr>
        <p:txBody>
          <a:bodyPr anchor="b">
            <a:normAutofit/>
          </a:bodyPr>
          <a:lstStyle/>
          <a:p>
            <a:r>
              <a:rPr lang="es-ES" dirty="0"/>
              <a:t>Consejos para la redacción	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AEA604-F5FF-490C-94FE-DBBAA83F10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3392" y="2060848"/>
            <a:ext cx="6120680" cy="4248472"/>
          </a:xfrm>
        </p:spPr>
        <p:txBody>
          <a:bodyPr>
            <a:normAutofit fontScale="92500" lnSpcReduction="10000"/>
          </a:bodyPr>
          <a:lstStyle/>
          <a:p>
            <a:r>
              <a:rPr lang="es-ES" sz="2400" dirty="0"/>
              <a:t>Busca la información en </a:t>
            </a:r>
            <a:r>
              <a:rPr lang="es-ES" sz="2400" dirty="0">
                <a:hlinkClick r:id="rId2"/>
              </a:rPr>
              <a:t>fuentes fiables</a:t>
            </a:r>
            <a:r>
              <a:rPr lang="es-ES" sz="2400" dirty="0"/>
              <a:t>: usa las bases de datos y recursos de la biblioteca</a:t>
            </a:r>
          </a:p>
          <a:p>
            <a:r>
              <a:rPr lang="es-ES" sz="2400" dirty="0"/>
              <a:t>Empezar a escribir cuanto antes y dedicar un tiempo diario</a:t>
            </a:r>
          </a:p>
          <a:p>
            <a:r>
              <a:rPr lang="es-ES" sz="2400" dirty="0"/>
              <a:t>Anotar las ideas que vayan surgiendo</a:t>
            </a:r>
          </a:p>
          <a:p>
            <a:r>
              <a:rPr lang="es-ES" sz="2400" dirty="0"/>
              <a:t>Hacer esquemas, esbozos, redacciones previas</a:t>
            </a:r>
          </a:p>
          <a:p>
            <a:r>
              <a:rPr lang="es-ES" sz="2400" dirty="0"/>
              <a:t>El orden de escritura no tiene por qué ser el de exposición, empezar por la parte más sencilla</a:t>
            </a:r>
          </a:p>
          <a:p>
            <a:r>
              <a:rPr lang="es-ES" sz="2400" dirty="0"/>
              <a:t>No importa si hay bloqueos: algunas ideas necesitan ‘reposar’ algún tiempo.</a:t>
            </a:r>
          </a:p>
          <a:p>
            <a:endParaRPr lang="es-ES" dirty="0"/>
          </a:p>
        </p:txBody>
      </p:sp>
      <p:pic>
        <p:nvPicPr>
          <p:cNvPr id="1026" name="Picture 2" descr="Consejos de redacción para mejorar los resultados de tu email ...">
            <a:extLst>
              <a:ext uri="{FF2B5EF4-FFF2-40B4-BE49-F238E27FC236}">
                <a16:creationId xmlns:a16="http://schemas.microsoft.com/office/drawing/2014/main" id="{F024F738-E5A9-4E2D-AC22-EF9D20D416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15" r="24272"/>
          <a:stretch/>
        </p:blipFill>
        <p:spPr bwMode="auto">
          <a:xfrm>
            <a:off x="7258787" y="2391868"/>
            <a:ext cx="3597525" cy="3244968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55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F42BDE-1598-4BB2-A97A-45B3D7EBF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1233424"/>
          </a:xfrm>
        </p:spPr>
        <p:txBody>
          <a:bodyPr anchor="b">
            <a:normAutofit/>
          </a:bodyPr>
          <a:lstStyle/>
          <a:p>
            <a:r>
              <a:rPr lang="es-ES" dirty="0"/>
              <a:t>Consejos para la redacción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8B849CC-72FD-4CE4-8C2F-85062D494D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41120" y="1901952"/>
            <a:ext cx="4572000" cy="4123944"/>
          </a:xfrm>
        </p:spPr>
        <p:txBody>
          <a:bodyPr>
            <a:normAutofit/>
          </a:bodyPr>
          <a:lstStyle/>
          <a:p>
            <a:r>
              <a:rPr lang="es-ES" dirty="0"/>
              <a:t>Claridad: </a:t>
            </a:r>
          </a:p>
          <a:p>
            <a:pPr lvl="1"/>
            <a:r>
              <a:rPr lang="es-ES" sz="2000" dirty="0"/>
              <a:t> Eliminar palabras innecesarias. </a:t>
            </a:r>
          </a:p>
          <a:p>
            <a:pPr lvl="1"/>
            <a:r>
              <a:rPr lang="es-ES" sz="2000" dirty="0"/>
              <a:t> Sujeto cerca del verbo.  </a:t>
            </a:r>
          </a:p>
          <a:p>
            <a:pPr lvl="1"/>
            <a:r>
              <a:rPr lang="es-ES" sz="2000" dirty="0"/>
              <a:t>Oraciones afirmativas.  </a:t>
            </a:r>
          </a:p>
          <a:p>
            <a:pPr lvl="1"/>
            <a:r>
              <a:rPr lang="es-ES" sz="2000" dirty="0"/>
              <a:t>Formas impersonales: buscar la objetividad.  </a:t>
            </a:r>
          </a:p>
          <a:p>
            <a:r>
              <a:rPr lang="es-ES" dirty="0"/>
              <a:t>Precisión: </a:t>
            </a:r>
          </a:p>
          <a:p>
            <a:pPr lvl="1"/>
            <a:r>
              <a:rPr lang="es-ES" sz="2000" dirty="0"/>
              <a:t>Evitar términos ambiguos. </a:t>
            </a:r>
          </a:p>
          <a:p>
            <a:pPr lvl="1"/>
            <a:r>
              <a:rPr lang="es-ES" sz="2000" dirty="0"/>
              <a:t>No abusar de los incisos. </a:t>
            </a:r>
          </a:p>
          <a:p>
            <a:pPr lvl="1"/>
            <a:r>
              <a:rPr lang="es-ES" sz="2000" dirty="0"/>
              <a:t>La voz activa es más precisa y clara.</a:t>
            </a:r>
          </a:p>
        </p:txBody>
      </p:sp>
      <p:pic>
        <p:nvPicPr>
          <p:cNvPr id="2050" name="Picture 2" descr="Consejos de redacción web - Zinkfo">
            <a:extLst>
              <a:ext uri="{FF2B5EF4-FFF2-40B4-BE49-F238E27FC236}">
                <a16:creationId xmlns:a16="http://schemas.microsoft.com/office/drawing/2014/main" id="{D68F28AC-7B5C-4B2D-8E40-32EEEC2EBB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2" r="-1" b="-1"/>
          <a:stretch/>
        </p:blipFill>
        <p:spPr bwMode="auto">
          <a:xfrm>
            <a:off x="6960096" y="1901952"/>
            <a:ext cx="4178816" cy="3769292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59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1CA09B-57C2-4439-ACC8-DDAC7D4D5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6344"/>
            <a:ext cx="9509760" cy="1234440"/>
          </a:xfrm>
        </p:spPr>
        <p:txBody>
          <a:bodyPr anchor="b">
            <a:normAutofit/>
          </a:bodyPr>
          <a:lstStyle/>
          <a:p>
            <a:r>
              <a:rPr lang="es-ES" dirty="0"/>
              <a:t>Aspectos formales</a:t>
            </a:r>
            <a:br>
              <a:rPr lang="es-ES" dirty="0"/>
            </a:br>
            <a:endParaRPr lang="es-ES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996C098-64AF-4EF4-806E-4927CFF987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825" y="1484784"/>
            <a:ext cx="4824536" cy="4906872"/>
          </a:xfrm>
        </p:spPr>
        <p:txBody>
          <a:bodyPr>
            <a:normAutofit fontScale="85000" lnSpcReduction="20000"/>
          </a:bodyPr>
          <a:lstStyle/>
          <a:p>
            <a:r>
              <a:rPr lang="es-ES" sz="2600" dirty="0"/>
              <a:t>Tipos de letra y usos del formato: </a:t>
            </a:r>
            <a:br>
              <a:rPr lang="es-ES" sz="2600" dirty="0"/>
            </a:br>
            <a:endParaRPr lang="es-ES" sz="2600" dirty="0"/>
          </a:p>
          <a:p>
            <a:pPr lvl="1"/>
            <a:r>
              <a:rPr lang="es-ES" sz="2600" dirty="0"/>
              <a:t>Usar el mismo tipo de letra en todo el trabajo</a:t>
            </a:r>
          </a:p>
          <a:p>
            <a:pPr lvl="1"/>
            <a:r>
              <a:rPr lang="es-ES" sz="2600" dirty="0"/>
              <a:t>No utilices la negrita para destacar salvo que sea imprescindible</a:t>
            </a:r>
          </a:p>
          <a:p>
            <a:r>
              <a:rPr lang="es-ES" sz="2600" dirty="0"/>
              <a:t>Paginado: Numeración y encabezado</a:t>
            </a:r>
          </a:p>
          <a:p>
            <a:pPr lvl="1"/>
            <a:r>
              <a:rPr lang="es-ES" sz="2600" dirty="0"/>
              <a:t>Cada página debe estar numerada</a:t>
            </a:r>
          </a:p>
          <a:p>
            <a:pPr lvl="1"/>
            <a:r>
              <a:rPr lang="es-ES" sz="2600" dirty="0"/>
              <a:t>Es importante que todas las páginas estén debidamente identificadas: introduce el título y el autor en cada una de ellas</a:t>
            </a:r>
          </a:p>
          <a:p>
            <a:r>
              <a:rPr lang="es-ES" sz="2800" dirty="0"/>
              <a:t>Numera las figuras e imágenes</a:t>
            </a:r>
          </a:p>
          <a:p>
            <a:r>
              <a:rPr lang="es-ES" sz="2800" dirty="0">
                <a:hlinkClick r:id="rId2"/>
              </a:rPr>
              <a:t>Ejemplo</a:t>
            </a:r>
            <a:endParaRPr lang="es-ES" sz="2800" dirty="0"/>
          </a:p>
          <a:p>
            <a:endParaRPr lang="es-ES" sz="1700" dirty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EB1F5015-C452-433A-BE4D-6471B16D75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8880" y="1837464"/>
            <a:ext cx="4572000" cy="766588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85DCD3C-A672-49E4-B6E8-46CC3DF8D9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7888" y="508059"/>
            <a:ext cx="6371466" cy="3026446"/>
          </a:xfrm>
          <a:prstGeom prst="rect">
            <a:avLst/>
          </a:prstGeom>
          <a:noFill/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7F2F9DB-0317-4312-9B93-97DFF2DEB1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7464" y="2847746"/>
            <a:ext cx="4824536" cy="365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33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3D35FA-DE2E-455C-ADD0-03457207D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Añade metadatos al documento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365AD8-DDA0-401C-833F-416B175749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1384" y="1916832"/>
            <a:ext cx="4248472" cy="4109064"/>
          </a:xfrm>
        </p:spPr>
        <p:txBody>
          <a:bodyPr/>
          <a:lstStyle/>
          <a:p>
            <a:r>
              <a:rPr lang="es-ES" dirty="0"/>
              <a:t>Los metadatos son datos que leen los programas y otorgan información adicional sobre tu documento</a:t>
            </a:r>
          </a:p>
          <a:p>
            <a:r>
              <a:rPr lang="es-ES" dirty="0"/>
              <a:t>Esto facilita su recuperación y control</a:t>
            </a:r>
          </a:p>
          <a:p>
            <a:r>
              <a:rPr lang="es-ES" dirty="0"/>
              <a:t>Abre la ventana de Archivo y selecciona Información</a:t>
            </a:r>
          </a:p>
          <a:p>
            <a:r>
              <a:rPr lang="es-ES" dirty="0"/>
              <a:t>Introduce los metadatos del Título, Autor y Etiquetas (materias)</a:t>
            </a:r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731A7DF5-0B5E-44F5-AD5B-AFAADEFFCB7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277197" y="1589143"/>
            <a:ext cx="6914803" cy="4749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99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D8DA3D-3E54-4466-9C39-F1DFC8869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1233424"/>
          </a:xfrm>
        </p:spPr>
        <p:txBody>
          <a:bodyPr anchor="b">
            <a:normAutofit/>
          </a:bodyPr>
          <a:lstStyle/>
          <a:p>
            <a:r>
              <a:rPr lang="es-ES" dirty="0"/>
              <a:t>Cómo citar en el trabajo para evitar el plagio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C57425F-08AC-41BC-B71B-4049D7DA56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1424" y="1719580"/>
            <a:ext cx="4754880" cy="4488688"/>
          </a:xfrm>
        </p:spPr>
        <p:txBody>
          <a:bodyPr>
            <a:noAutofit/>
          </a:bodyPr>
          <a:lstStyle/>
          <a:p>
            <a:r>
              <a:rPr lang="es-ES" dirty="0"/>
              <a:t>Un trabajo académico debe ser original pero debe contextualizarse con las aportaciones de otros que nos han precedido</a:t>
            </a:r>
          </a:p>
          <a:p>
            <a:r>
              <a:rPr lang="es-ES" dirty="0"/>
              <a:t>La Universidad tiene contratado un programa </a:t>
            </a:r>
            <a:r>
              <a:rPr lang="es-ES" dirty="0" err="1"/>
              <a:t>antiplagio</a:t>
            </a:r>
            <a:endParaRPr lang="es-ES" dirty="0"/>
          </a:p>
          <a:p>
            <a:r>
              <a:rPr lang="es-ES" dirty="0"/>
              <a:t>El plagio es cortar y pegar o decir con otras palabras ideas de otro sin decir de quién las tomas</a:t>
            </a:r>
          </a:p>
          <a:p>
            <a:r>
              <a:rPr lang="es-ES" dirty="0"/>
              <a:t>Si haces referencia a ideas de otro autor haz referencia al mismo para evitar que te acusen de plagio</a:t>
            </a:r>
          </a:p>
          <a:p>
            <a:r>
              <a:rPr lang="es-ES" dirty="0"/>
              <a:t>Si vas a citar un párrafo de alguien has de entrecomillarlo “XXX”</a:t>
            </a:r>
          </a:p>
        </p:txBody>
      </p:sp>
      <p:pic>
        <p:nvPicPr>
          <p:cNvPr id="3074" name="Picture 2" descr="Herramienta para detectar contenido copiado [plagio]">
            <a:extLst>
              <a:ext uri="{FF2B5EF4-FFF2-40B4-BE49-F238E27FC236}">
                <a16:creationId xmlns:a16="http://schemas.microsoft.com/office/drawing/2014/main" id="{7DFFDAFA-287B-474B-BE55-01CA0C56D0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78880" y="2557155"/>
            <a:ext cx="4572000" cy="2813538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422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B283CF-948B-4F42-B32F-ADEF56484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0412" y="1407512"/>
            <a:ext cx="3200400" cy="1990725"/>
          </a:xfrm>
        </p:spPr>
        <p:txBody>
          <a:bodyPr anchor="b">
            <a:normAutofit/>
          </a:bodyPr>
          <a:lstStyle/>
          <a:p>
            <a:r>
              <a:rPr lang="es-ES" dirty="0"/>
              <a:t>Tipos de cita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706F877-6A15-4A8D-82A6-239B61B885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0412" y="4367308"/>
            <a:ext cx="3200400" cy="1622012"/>
          </a:xfrm>
        </p:spPr>
        <p:txBody>
          <a:bodyPr/>
          <a:lstStyle/>
          <a:p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E6D60B9-FA2D-4BD6-9EF1-A91FD261D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2892" y="685800"/>
            <a:ext cx="6370320" cy="5486400"/>
          </a:xfrm>
        </p:spPr>
        <p:txBody>
          <a:bodyPr>
            <a:normAutofit fontScale="77500" lnSpcReduction="20000"/>
          </a:bodyPr>
          <a:lstStyle/>
          <a:p>
            <a:r>
              <a:rPr lang="es-ES" sz="2800" dirty="0"/>
              <a:t>Cita indirecta: Se hace referencia a ideas de otro autor por lo que se debe citar su autoría</a:t>
            </a:r>
          </a:p>
          <a:p>
            <a:pPr marL="365760" lvl="1" indent="0">
              <a:buNone/>
            </a:pPr>
            <a:r>
              <a:rPr lang="es-ES" sz="2800" dirty="0"/>
              <a:t>	</a:t>
            </a:r>
            <a:br>
              <a:rPr lang="es-ES" sz="2800" dirty="0"/>
            </a:br>
            <a:r>
              <a:rPr lang="es-ES" sz="2800" dirty="0"/>
              <a:t>Ej.: Según Gómez (1925) los trabajos realizados serían igual a la diferencia entre las partes</a:t>
            </a:r>
          </a:p>
          <a:p>
            <a:pPr marL="45720" indent="0">
              <a:buNone/>
            </a:pPr>
            <a:endParaRPr lang="es-ES" sz="2800" dirty="0"/>
          </a:p>
          <a:p>
            <a:r>
              <a:rPr lang="es-ES" sz="2800" dirty="0"/>
              <a:t>Cita textual: </a:t>
            </a:r>
          </a:p>
          <a:p>
            <a:pPr lvl="1"/>
            <a:r>
              <a:rPr lang="es-ES" sz="2800" dirty="0"/>
              <a:t>Con Comillas</a:t>
            </a:r>
          </a:p>
          <a:p>
            <a:pPr marL="685800" lvl="2" indent="0">
              <a:buNone/>
            </a:pPr>
            <a:r>
              <a:rPr lang="es-ES" sz="2800" dirty="0" err="1"/>
              <a:t>Ej</a:t>
            </a:r>
            <a:r>
              <a:rPr lang="es-ES" sz="2800" dirty="0"/>
              <a:t>: El producto de “los trabajos realizados son igual a la diferencia entre sus partes” (Gómez, 1925) </a:t>
            </a:r>
            <a:br>
              <a:rPr lang="es-ES" sz="2800" dirty="0"/>
            </a:br>
            <a:endParaRPr lang="es-ES" sz="2800" dirty="0"/>
          </a:p>
          <a:p>
            <a:pPr lvl="1"/>
            <a:r>
              <a:rPr lang="es-ES" sz="2800" dirty="0"/>
              <a:t>En párrafo y sangrado o en cursiva</a:t>
            </a:r>
          </a:p>
          <a:p>
            <a:pPr marL="685800" lvl="2" indent="0">
              <a:buNone/>
            </a:pPr>
            <a:r>
              <a:rPr lang="es-ES" sz="2800" dirty="0"/>
              <a:t>Ej.: Como dice X:</a:t>
            </a:r>
          </a:p>
          <a:p>
            <a:pPr marL="685800" lvl="2" indent="0">
              <a:buNone/>
            </a:pPr>
            <a:r>
              <a:rPr lang="es-ES" sz="2800" dirty="0"/>
              <a:t>	</a:t>
            </a:r>
            <a:r>
              <a:rPr lang="es-ES" sz="2800" i="1" dirty="0"/>
              <a:t>Los trabajos realizados son igual a la diferencia 	entre sus partes </a:t>
            </a:r>
            <a:r>
              <a:rPr lang="es-ES" sz="2800" dirty="0"/>
              <a:t>(Gómez, 1925)</a:t>
            </a:r>
          </a:p>
          <a:p>
            <a:pPr marL="685800" lvl="2" indent="0">
              <a:buNone/>
            </a:pPr>
            <a:r>
              <a:rPr lang="es-ES" sz="2800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73892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74172A-AFEF-4D58-84C2-DE6619E2D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1233424"/>
          </a:xfrm>
        </p:spPr>
        <p:txBody>
          <a:bodyPr anchor="b">
            <a:normAutofit/>
          </a:bodyPr>
          <a:lstStyle/>
          <a:p>
            <a:r>
              <a:rPr lang="es-ES" dirty="0"/>
              <a:t>Bibliografía: Cada área de conocimiento tiene su estilo de citas normalizado	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7C7E2B3-81CA-4FB8-BDE2-A0F86796A7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1384" y="1988840"/>
            <a:ext cx="6048672" cy="4320480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es-ES" sz="2400" dirty="0"/>
              <a:t>Utiliza el estilo de cita apropiado para tu área de conocimiento</a:t>
            </a:r>
          </a:p>
          <a:p>
            <a:pPr lvl="1"/>
            <a:r>
              <a:rPr lang="es-ES" sz="2400" dirty="0"/>
              <a:t>Ciencias: ACS (química), AIP (</a:t>
            </a:r>
            <a:r>
              <a:rPr lang="es-ES" sz="2400" dirty="0" err="1"/>
              <a:t>fisica</a:t>
            </a:r>
            <a:r>
              <a:rPr lang="es-ES" sz="2400" dirty="0"/>
              <a:t>), AMS (matemáticas), Harvard (biología y ambientales). ...</a:t>
            </a:r>
          </a:p>
          <a:p>
            <a:pPr lvl="1"/>
            <a:r>
              <a:rPr lang="es-ES" sz="2400" dirty="0"/>
              <a:t>Derecho: APA, UNE.</a:t>
            </a:r>
          </a:p>
          <a:p>
            <a:pPr lvl="1"/>
            <a:r>
              <a:rPr lang="es-ES" sz="2400" dirty="0" err="1"/>
              <a:t>Economia</a:t>
            </a:r>
            <a:r>
              <a:rPr lang="es-ES" sz="2400" dirty="0"/>
              <a:t>: Harvard Business </a:t>
            </a:r>
            <a:r>
              <a:rPr lang="es-ES" sz="2400" dirty="0" err="1"/>
              <a:t>School</a:t>
            </a:r>
            <a:r>
              <a:rPr lang="es-ES" sz="2400" dirty="0"/>
              <a:t>.</a:t>
            </a:r>
          </a:p>
          <a:p>
            <a:pPr lvl="1"/>
            <a:r>
              <a:rPr lang="es-ES" sz="2400" dirty="0"/>
              <a:t>Educación: APA.</a:t>
            </a:r>
          </a:p>
          <a:p>
            <a:pPr lvl="1"/>
            <a:r>
              <a:rPr lang="es-ES" sz="2400" dirty="0"/>
              <a:t>Humanidades: Chicago (historia, arte, música), MLA (filologías)</a:t>
            </a:r>
          </a:p>
          <a:p>
            <a:pPr lvl="1"/>
            <a:r>
              <a:rPr lang="es-ES" sz="2400" dirty="0"/>
              <a:t>Medicina: Vancouver.</a:t>
            </a:r>
          </a:p>
          <a:p>
            <a:endParaRPr lang="es-ES" sz="1900" dirty="0"/>
          </a:p>
          <a:p>
            <a:endParaRPr lang="es-ES" sz="1900" dirty="0"/>
          </a:p>
        </p:txBody>
      </p:sp>
      <p:pic>
        <p:nvPicPr>
          <p:cNvPr id="2050" name="Picture 2" descr="EJEMPLOS DE REFERENCIAS EN LOS ESTILOS DE LA MLA Y DE LA APA">
            <a:extLst>
              <a:ext uri="{FF2B5EF4-FFF2-40B4-BE49-F238E27FC236}">
                <a16:creationId xmlns:a16="http://schemas.microsoft.com/office/drawing/2014/main" id="{7B264F12-6DFF-42C4-B490-E423937D62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2064" y="1971328"/>
            <a:ext cx="4572000" cy="3424586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47130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F249AC-FF14-4781-A9DC-2E08EDE8E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793" y="3211910"/>
            <a:ext cx="3200400" cy="1990725"/>
          </a:xfrm>
        </p:spPr>
        <p:txBody>
          <a:bodyPr anchor="b">
            <a:noAutofit/>
          </a:bodyPr>
          <a:lstStyle/>
          <a:p>
            <a:r>
              <a:rPr lang="es-ES" sz="2800" dirty="0"/>
              <a:t>Utiliza un gestor bibliográfico para organizar e incluir fácilmente tu bibliografía en el trabajo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8EAC5B2A-ABA3-4D40-AA31-12774D2E94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0412" y="4367308"/>
            <a:ext cx="3200400" cy="1622012"/>
          </a:xfrm>
        </p:spPr>
        <p:txBody>
          <a:bodyPr/>
          <a:lstStyle/>
          <a:p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047ABF-06BF-4192-B364-6E06AA7676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2892" y="685800"/>
            <a:ext cx="6370320" cy="5486400"/>
          </a:xfrm>
        </p:spPr>
        <p:txBody>
          <a:bodyPr>
            <a:normAutofit/>
          </a:bodyPr>
          <a:lstStyle/>
          <a:p>
            <a:r>
              <a:rPr lang="es-ES" sz="2400" dirty="0"/>
              <a:t>Son programas que permiten almacenar y organizar los documentos que te interesan:</a:t>
            </a:r>
          </a:p>
          <a:p>
            <a:pPr lvl="1"/>
            <a:r>
              <a:rPr lang="es-ES" sz="2400" dirty="0"/>
              <a:t>Libros leídos, artículos, páginas web</a:t>
            </a:r>
          </a:p>
          <a:p>
            <a:pPr lvl="1"/>
            <a:r>
              <a:rPr lang="es-ES" sz="2400" dirty="0"/>
              <a:t>Documentos propios</a:t>
            </a:r>
          </a:p>
          <a:p>
            <a:r>
              <a:rPr lang="es-ES" sz="2400" dirty="0"/>
              <a:t>Los capturan e incorporan automáticamente al gestor sin que tengas que hacer el trabajo</a:t>
            </a:r>
          </a:p>
          <a:p>
            <a:r>
              <a:rPr lang="es-ES" sz="2400" dirty="0"/>
              <a:t>Podrás recuperarlos por autor, palabras</a:t>
            </a:r>
            <a:r>
              <a:rPr lang="es-ES" sz="2400" baseline="0" dirty="0"/>
              <a:t> del título y más</a:t>
            </a:r>
            <a:endParaRPr lang="es-ES" sz="2400" dirty="0"/>
          </a:p>
          <a:p>
            <a:r>
              <a:rPr lang="es-ES" sz="2400" dirty="0">
                <a:hlinkClick r:id="rId2"/>
              </a:rPr>
              <a:t>Permiten incluir las</a:t>
            </a:r>
            <a:r>
              <a:rPr lang="es-ES" sz="2400" baseline="0" dirty="0">
                <a:hlinkClick r:id="rId2"/>
              </a:rPr>
              <a:t> citas en tus trabajos en el </a:t>
            </a:r>
            <a:r>
              <a:rPr lang="es-ES" sz="2400" dirty="0">
                <a:hlinkClick r:id="rId2"/>
              </a:rPr>
              <a:t>estilo que necesites</a:t>
            </a:r>
            <a:r>
              <a:rPr lang="es-ES" sz="2400" baseline="0" dirty="0">
                <a:hlinkClick r:id="rId2"/>
              </a:rPr>
              <a:t> </a:t>
            </a:r>
            <a:r>
              <a:rPr lang="es-ES" sz="2400" baseline="0" dirty="0"/>
              <a:t>y generar automáticamente la bibliografía final</a:t>
            </a:r>
          </a:p>
          <a:p>
            <a:r>
              <a:rPr lang="es-ES" sz="2400" dirty="0">
                <a:hlinkClick r:id="rId3"/>
              </a:rPr>
              <a:t>Ejemplo</a:t>
            </a:r>
            <a:endParaRPr lang="es-ES" sz="2400" dirty="0"/>
          </a:p>
        </p:txBody>
      </p:sp>
      <p:pic>
        <p:nvPicPr>
          <p:cNvPr id="5122" name="Picture 2" descr="Nuevos cursos en línea: Gestores bibliográficos para PDI y ...">
            <a:extLst>
              <a:ext uri="{FF2B5EF4-FFF2-40B4-BE49-F238E27FC236}">
                <a16:creationId xmlns:a16="http://schemas.microsoft.com/office/drawing/2014/main" id="{33030246-58A1-4BFC-820C-3C4E6B7F3E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29" y="156822"/>
            <a:ext cx="4610819" cy="230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619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9CC868-FF2C-49CB-A3DD-8BC0AF9BC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1233424"/>
          </a:xfrm>
        </p:spPr>
        <p:txBody>
          <a:bodyPr anchor="b">
            <a:normAutofit/>
          </a:bodyPr>
          <a:lstStyle/>
          <a:p>
            <a:r>
              <a:rPr lang="es-ES" dirty="0"/>
              <a:t>Recomendaciones para la presentación oral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64450B8-D899-44EF-AB9D-ED5738EA6A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41120" y="1901952"/>
            <a:ext cx="4572000" cy="4123944"/>
          </a:xfrm>
        </p:spPr>
        <p:txBody>
          <a:bodyPr>
            <a:normAutofit/>
          </a:bodyPr>
          <a:lstStyle/>
          <a:p>
            <a:endParaRPr lang="es-ES" dirty="0"/>
          </a:p>
          <a:p>
            <a:r>
              <a:rPr lang="es-ES" sz="2400" dirty="0"/>
              <a:t>Tranquilo: Quienes te evalúan también han pasado por ello</a:t>
            </a:r>
          </a:p>
          <a:p>
            <a:r>
              <a:rPr lang="es-ES" sz="2400" dirty="0"/>
              <a:t>Entrena antes el tiempo y la voz: Usa las salas de trabajo en grupo de las bibliotecas</a:t>
            </a:r>
          </a:p>
          <a:p>
            <a:r>
              <a:rPr lang="es-ES" sz="2400" dirty="0"/>
              <a:t>Habla con propiedad: modular el tono y la velocidad del habla</a:t>
            </a:r>
          </a:p>
          <a:p>
            <a:r>
              <a:rPr lang="es-ES" sz="2400" dirty="0"/>
              <a:t>El truco de la botella de agua</a:t>
            </a:r>
          </a:p>
        </p:txBody>
      </p:sp>
      <p:pic>
        <p:nvPicPr>
          <p:cNvPr id="4098" name="Picture 2" descr="littera: Una experiencia didáctica: la exposición oral">
            <a:extLst>
              <a:ext uri="{FF2B5EF4-FFF2-40B4-BE49-F238E27FC236}">
                <a16:creationId xmlns:a16="http://schemas.microsoft.com/office/drawing/2014/main" id="{2C098864-102C-43E5-B434-1E1117FE0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93703" y="1901952"/>
            <a:ext cx="4142354" cy="4123944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06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3E0A64-2316-4C51-AC56-B3406F060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23214" y="2362200"/>
            <a:ext cx="3200400" cy="1993392"/>
          </a:xfrm>
        </p:spPr>
        <p:txBody>
          <a:bodyPr anchor="b">
            <a:normAutofit/>
          </a:bodyPr>
          <a:lstStyle/>
          <a:p>
            <a:r>
              <a:rPr lang="es-ES" dirty="0"/>
              <a:t>¿A quién acudir?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7C422CDA-16A9-49A0-B782-46B6FA240F1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tretch/>
        </p:blipFill>
        <p:spPr>
          <a:xfrm>
            <a:off x="0" y="914400"/>
            <a:ext cx="7315200" cy="5029200"/>
          </a:xfrm>
          <a:prstGeom prst="rect">
            <a:avLst/>
          </a:prstGeom>
          <a:noFill/>
        </p:spPr>
      </p:pic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1C742341-7DE3-4F20-BAE1-38FA972B6F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923214" y="4355592"/>
            <a:ext cx="3200400" cy="1644614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22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Diseño con bandas azul 16x9">
  <a:themeElements>
    <a:clrScheme name="Banded_Design_Blue">
      <a:dk1>
        <a:srgbClr val="404040"/>
      </a:dk1>
      <a:lt1>
        <a:sysClr val="window" lastClr="FFFFFF"/>
      </a:lt1>
      <a:dk2>
        <a:srgbClr val="263050"/>
      </a:dk2>
      <a:lt2>
        <a:srgbClr val="E5E8E8"/>
      </a:lt2>
      <a:accent1>
        <a:srgbClr val="77B142"/>
      </a:accent1>
      <a:accent2>
        <a:srgbClr val="E3C01E"/>
      </a:accent2>
      <a:accent3>
        <a:srgbClr val="0070C0"/>
      </a:accent3>
      <a:accent4>
        <a:srgbClr val="7556A4"/>
      </a:accent4>
      <a:accent5>
        <a:srgbClr val="F08F1E"/>
      </a:accent5>
      <a:accent6>
        <a:srgbClr val="CB3E3A"/>
      </a:accent6>
      <a:hlink>
        <a:srgbClr val="0070C0"/>
      </a:hlink>
      <a:folHlink>
        <a:srgbClr val="7556A4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lumMod val="0"/>
                <a:lumOff val="100000"/>
              </a:schemeClr>
            </a:gs>
            <a:gs pos="72000">
              <a:schemeClr val="phClr"/>
            </a:gs>
            <a:gs pos="100000">
              <a:schemeClr val="phClr">
                <a:lumMod val="90000"/>
              </a:schemeClr>
            </a:gs>
          </a:gsLst>
          <a:lin ang="5400000" scaled="1"/>
        </a:gradFill>
        <a:gradFill flip="none" rotWithShape="1">
          <a:gsLst>
            <a:gs pos="32000">
              <a:schemeClr val="phClr"/>
            </a:gs>
            <a:gs pos="100000">
              <a:schemeClr val="phClr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9533104_TF03417271_TF03417271.potx" id="{EA54B80E-BA09-439C-B6C4-3700DE1E3A5F}" vid="{1B525D37-96BF-404B-8A29-79A673742416}"/>
    </a:ext>
  </a:extLst>
</a:theme>
</file>

<file path=ppt/theme/theme2.xml><?xml version="1.0" encoding="utf-8"?>
<a:theme xmlns:a="http://schemas.openxmlformats.org/drawingml/2006/main" name="Tema de Office">
  <a:themeElements>
    <a:clrScheme name="Banded_Design_Teal">
      <a:dk1>
        <a:srgbClr val="363D3D"/>
      </a:dk1>
      <a:lt1>
        <a:sysClr val="window" lastClr="FFFFFF"/>
      </a:lt1>
      <a:dk2>
        <a:srgbClr val="000000"/>
      </a:dk2>
      <a:lt2>
        <a:srgbClr val="E5E8E8"/>
      </a:lt2>
      <a:accent1>
        <a:srgbClr val="3AAFB2"/>
      </a:accent1>
      <a:accent2>
        <a:srgbClr val="6ABD45"/>
      </a:accent2>
      <a:accent3>
        <a:srgbClr val="EBCA21"/>
      </a:accent3>
      <a:accent4>
        <a:srgbClr val="EB8D21"/>
      </a:accent4>
      <a:accent5>
        <a:srgbClr val="EB5638"/>
      </a:accent5>
      <a:accent6>
        <a:srgbClr val="5172B1"/>
      </a:accent6>
      <a:hlink>
        <a:srgbClr val="3A9CDB"/>
      </a:hlink>
      <a:folHlink>
        <a:srgbClr val="5172B1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Banded_Design_Teal">
      <a:dk1>
        <a:srgbClr val="363D3D"/>
      </a:dk1>
      <a:lt1>
        <a:sysClr val="window" lastClr="FFFFFF"/>
      </a:lt1>
      <a:dk2>
        <a:srgbClr val="000000"/>
      </a:dk2>
      <a:lt2>
        <a:srgbClr val="E5E8E8"/>
      </a:lt2>
      <a:accent1>
        <a:srgbClr val="3AAFB2"/>
      </a:accent1>
      <a:accent2>
        <a:srgbClr val="6ABD45"/>
      </a:accent2>
      <a:accent3>
        <a:srgbClr val="EBCA21"/>
      </a:accent3>
      <a:accent4>
        <a:srgbClr val="EB8D21"/>
      </a:accent4>
      <a:accent5>
        <a:srgbClr val="EB5638"/>
      </a:accent5>
      <a:accent6>
        <a:srgbClr val="5172B1"/>
      </a:accent6>
      <a:hlink>
        <a:srgbClr val="3A9CDB"/>
      </a:hlink>
      <a:folHlink>
        <a:srgbClr val="5172B1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900</Words>
  <Application>Microsoft Office PowerPoint</Application>
  <PresentationFormat>Panorámica</PresentationFormat>
  <Paragraphs>146</Paragraphs>
  <Slides>24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Arial</vt:lpstr>
      <vt:lpstr>Calibri</vt:lpstr>
      <vt:lpstr>Corbel</vt:lpstr>
      <vt:lpstr>Euphemia</vt:lpstr>
      <vt:lpstr>Wingdings</vt:lpstr>
      <vt:lpstr>Diseño con bandas azul 16x9</vt:lpstr>
      <vt:lpstr>Presentación de PowerPoint</vt:lpstr>
      <vt:lpstr>Presentación de PowerPoint</vt:lpstr>
      <vt:lpstr>Qué vamos a ver</vt:lpstr>
      <vt:lpstr>Un trabajo académico no es un trabajo de clase </vt:lpstr>
      <vt:lpstr>Normativa</vt:lpstr>
      <vt:lpstr>Ejemplo de normativa: Facultad de informática</vt:lpstr>
      <vt:lpstr>Ejemplo de normativa: Facultad de Matemáticas</vt:lpstr>
      <vt:lpstr>Estructura del TFG/TFM</vt:lpstr>
      <vt:lpstr>Portada / Cubierta</vt:lpstr>
      <vt:lpstr>Resumen / Abstract</vt:lpstr>
      <vt:lpstr>Recomendaciones para el resumen </vt:lpstr>
      <vt:lpstr>Palabras-clave / Keywords</vt:lpstr>
      <vt:lpstr>Índice</vt:lpstr>
      <vt:lpstr>Cuerpo del trabajo. Recomendaciones para la redacción de un trabajo académico: IMRYD</vt:lpstr>
      <vt:lpstr>Consejos para la redacción </vt:lpstr>
      <vt:lpstr>Consejos para la redacción</vt:lpstr>
      <vt:lpstr>Aspectos formales </vt:lpstr>
      <vt:lpstr>Añade metadatos al documento</vt:lpstr>
      <vt:lpstr>Cómo citar en el trabajo para evitar el plagio</vt:lpstr>
      <vt:lpstr>Tipos de cita</vt:lpstr>
      <vt:lpstr>Bibliografía: Cada área de conocimiento tiene su estilo de citas normalizado </vt:lpstr>
      <vt:lpstr>Utiliza un gestor bibliográfico para organizar e incluir fácilmente tu bibliografía en el trabajo</vt:lpstr>
      <vt:lpstr>Recomendaciones para la presentación oral</vt:lpstr>
      <vt:lpstr>¿A quién acudir?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José Antonio Magán Wals</dc:creator>
  <cp:lastModifiedBy>José Antonio Magán Wals</cp:lastModifiedBy>
  <cp:revision>10</cp:revision>
  <dcterms:created xsi:type="dcterms:W3CDTF">2020-04-28T09:34:13Z</dcterms:created>
  <dcterms:modified xsi:type="dcterms:W3CDTF">2020-04-28T12:52:36Z</dcterms:modified>
</cp:coreProperties>
</file>